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9" r:id="rId3"/>
    <p:sldId id="342" r:id="rId4"/>
    <p:sldId id="281" r:id="rId5"/>
    <p:sldId id="258" r:id="rId6"/>
    <p:sldId id="341" r:id="rId7"/>
    <p:sldId id="356" r:id="rId8"/>
    <p:sldId id="350" r:id="rId9"/>
    <p:sldId id="358" r:id="rId10"/>
    <p:sldId id="353" r:id="rId11"/>
    <p:sldId id="354" r:id="rId12"/>
    <p:sldId id="355" r:id="rId13"/>
    <p:sldId id="357" r:id="rId14"/>
    <p:sldId id="351" r:id="rId15"/>
    <p:sldId id="359" r:id="rId16"/>
    <p:sldId id="343" r:id="rId17"/>
    <p:sldId id="339" r:id="rId18"/>
    <p:sldId id="352" r:id="rId19"/>
    <p:sldId id="346" r:id="rId20"/>
    <p:sldId id="344" r:id="rId21"/>
    <p:sldId id="332" r:id="rId22"/>
    <p:sldId id="347" r:id="rId23"/>
    <p:sldId id="345" r:id="rId24"/>
    <p:sldId id="267" r:id="rId25"/>
    <p:sldId id="349" r:id="rId26"/>
    <p:sldId id="328" r:id="rId27"/>
    <p:sldId id="261" r:id="rId28"/>
    <p:sldId id="303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3ED5B-BB11-4994-BCDC-B2D932372EE8}" v="3" dt="2020-06-18T06:30:38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94073" autoAdjust="0"/>
  </p:normalViewPr>
  <p:slideViewPr>
    <p:cSldViewPr snapToGrid="0">
      <p:cViewPr varScale="1">
        <p:scale>
          <a:sx n="67" d="100"/>
          <a:sy n="67" d="100"/>
        </p:scale>
        <p:origin x="63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勤傑 徐" userId="2fb0c2f8a51594a3" providerId="LiveId" clId="{58C3ED5B-BB11-4994-BCDC-B2D932372EE8}"/>
    <pc:docChg chg="undo custSel mod modSld">
      <pc:chgData name="勤傑 徐" userId="2fb0c2f8a51594a3" providerId="LiveId" clId="{58C3ED5B-BB11-4994-BCDC-B2D932372EE8}" dt="2020-06-30T07:51:28.463" v="13" actId="1076"/>
      <pc:docMkLst>
        <pc:docMk/>
      </pc:docMkLst>
      <pc:sldChg chg="modSp mod">
        <pc:chgData name="勤傑 徐" userId="2fb0c2f8a51594a3" providerId="LiveId" clId="{58C3ED5B-BB11-4994-BCDC-B2D932372EE8}" dt="2020-06-30T07:51:28.463" v="13" actId="1076"/>
        <pc:sldMkLst>
          <pc:docMk/>
          <pc:sldMk cId="3333881194" sldId="303"/>
        </pc:sldMkLst>
        <pc:spChg chg="mod">
          <ac:chgData name="勤傑 徐" userId="2fb0c2f8a51594a3" providerId="LiveId" clId="{58C3ED5B-BB11-4994-BCDC-B2D932372EE8}" dt="2020-06-30T07:51:28.463" v="13" actId="1076"/>
          <ac:spMkLst>
            <pc:docMk/>
            <pc:sldMk cId="3333881194" sldId="303"/>
            <ac:spMk id="20" creationId="{00000000-0000-0000-0000-000000000000}"/>
          </ac:spMkLst>
        </pc:spChg>
      </pc:sldChg>
      <pc:sldChg chg="addSp delSp modSp mod">
        <pc:chgData name="勤傑 徐" userId="2fb0c2f8a51594a3" providerId="LiveId" clId="{58C3ED5B-BB11-4994-BCDC-B2D932372EE8}" dt="2020-06-18T06:31:06.806" v="12" actId="26606"/>
        <pc:sldMkLst>
          <pc:docMk/>
          <pc:sldMk cId="3344891339" sldId="359"/>
        </pc:sldMkLst>
        <pc:spChg chg="mod or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2" creationId="{C52EFBDA-DBD3-477E-8BE2-9B7AE9DB3D28}"/>
          </ac:spMkLst>
        </pc:spChg>
        <pc:spChg chg="del">
          <ac:chgData name="勤傑 徐" userId="2fb0c2f8a51594a3" providerId="LiveId" clId="{58C3ED5B-BB11-4994-BCDC-B2D932372EE8}" dt="2020-06-18T06:21:28.734" v="1" actId="26606"/>
          <ac:spMkLst>
            <pc:docMk/>
            <pc:sldMk cId="3344891339" sldId="359"/>
            <ac:spMk id="73" creationId="{63F5877B-98C7-49DD-83AB-0F6F57CB6543}"/>
          </ac:spMkLst>
        </pc:spChg>
        <pc:spChg chg="del">
          <ac:chgData name="勤傑 徐" userId="2fb0c2f8a51594a3" providerId="LiveId" clId="{58C3ED5B-BB11-4994-BCDC-B2D932372EE8}" dt="2020-06-18T06:21:28.734" v="1" actId="26606"/>
          <ac:spMkLst>
            <pc:docMk/>
            <pc:sldMk cId="3344891339" sldId="359"/>
            <ac:spMk id="75" creationId="{4EA91930-66BC-4C41-B4F5-C31EB216F64B}"/>
          </ac:spMkLst>
        </pc:spChg>
        <pc:spChg chg="del">
          <ac:chgData name="勤傑 徐" userId="2fb0c2f8a51594a3" providerId="LiveId" clId="{58C3ED5B-BB11-4994-BCDC-B2D932372EE8}" dt="2020-06-18T06:21:28.734" v="1" actId="26606"/>
          <ac:spMkLst>
            <pc:docMk/>
            <pc:sldMk cId="3344891339" sldId="359"/>
            <ac:spMk id="77" creationId="{6313CF8F-B436-401E-9575-DE0F8E8B5B17}"/>
          </ac:spMkLst>
        </pc:spChg>
        <pc:spChg chg="del">
          <ac:chgData name="勤傑 徐" userId="2fb0c2f8a51594a3" providerId="LiveId" clId="{58C3ED5B-BB11-4994-BCDC-B2D932372EE8}" dt="2020-06-18T06:21:28.734" v="1" actId="26606"/>
          <ac:spMkLst>
            <pc:docMk/>
            <pc:sldMk cId="3344891339" sldId="359"/>
            <ac:spMk id="79" creationId="{2A38CFE9-C30A-4551-ACCB-D5808FBC39CD}"/>
          </ac:spMkLst>
        </pc:spChg>
        <pc:spChg chg="del">
          <ac:chgData name="勤傑 徐" userId="2fb0c2f8a51594a3" providerId="LiveId" clId="{58C3ED5B-BB11-4994-BCDC-B2D932372EE8}" dt="2020-06-18T06:21:28.734" v="1" actId="26606"/>
          <ac:spMkLst>
            <pc:docMk/>
            <pc:sldMk cId="3344891339" sldId="359"/>
            <ac:spMk id="81" creationId="{67EF550F-47CE-4FB2-9DAC-12AD835C833D}"/>
          </ac:spMkLst>
        </pc:spChg>
        <pc:spChg chg="add del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35" creationId="{5B546656-FDC4-474A-B8D1-2B3E70E0081E}"/>
          </ac:spMkLst>
        </pc:spChg>
        <pc:spChg chg="add del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37" creationId="{114A821F-8663-46BA-8CC0-D4C44F639F3A}"/>
          </ac:spMkLst>
        </pc:spChg>
        <pc:spChg chg="add del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39" creationId="{67EF550F-47CE-4FB2-9DAC-12AD835C833D}"/>
          </ac:spMkLst>
        </pc:spChg>
        <pc:spChg chg="add del">
          <ac:chgData name="勤傑 徐" userId="2fb0c2f8a51594a3" providerId="LiveId" clId="{58C3ED5B-BB11-4994-BCDC-B2D932372EE8}" dt="2020-06-18T06:30:46.400" v="5" actId="26606"/>
          <ac:spMkLst>
            <pc:docMk/>
            <pc:sldMk cId="3344891339" sldId="359"/>
            <ac:spMk id="192" creationId="{42285737-90EE-47DC-AC80-8AE156B11969}"/>
          </ac:spMkLst>
        </pc:spChg>
        <pc:spChg chg="add del">
          <ac:chgData name="勤傑 徐" userId="2fb0c2f8a51594a3" providerId="LiveId" clId="{58C3ED5B-BB11-4994-BCDC-B2D932372EE8}" dt="2020-06-18T06:30:55.142" v="7" actId="26606"/>
          <ac:spMkLst>
            <pc:docMk/>
            <pc:sldMk cId="3344891339" sldId="359"/>
            <ac:spMk id="194" creationId="{67EF550F-47CE-4FB2-9DAC-12AD835C833D}"/>
          </ac:spMkLst>
        </pc:spChg>
        <pc:spChg chg="add del">
          <ac:chgData name="勤傑 徐" userId="2fb0c2f8a51594a3" providerId="LiveId" clId="{58C3ED5B-BB11-4994-BCDC-B2D932372EE8}" dt="2020-06-18T06:31:06.786" v="11" actId="26606"/>
          <ac:spMkLst>
            <pc:docMk/>
            <pc:sldMk cId="3344891339" sldId="359"/>
            <ac:spMk id="195" creationId="{1A214C69-1234-4E5D-91CD-BEA00204258E}"/>
          </ac:spMkLst>
        </pc:spChg>
        <pc:spChg chg="add del">
          <ac:chgData name="勤傑 徐" userId="2fb0c2f8a51594a3" providerId="LiveId" clId="{58C3ED5B-BB11-4994-BCDC-B2D932372EE8}" dt="2020-06-18T06:31:06.786" v="11" actId="26606"/>
          <ac:spMkLst>
            <pc:docMk/>
            <pc:sldMk cId="3344891339" sldId="359"/>
            <ac:spMk id="196" creationId="{F86E49C8-40C0-4E80-BAC0-9A66298F1D1C}"/>
          </ac:spMkLst>
        </pc:spChg>
        <pc:spChg chg="add del">
          <ac:chgData name="勤傑 徐" userId="2fb0c2f8a51594a3" providerId="LiveId" clId="{58C3ED5B-BB11-4994-BCDC-B2D932372EE8}" dt="2020-06-18T06:30:55.142" v="7" actId="26606"/>
          <ac:spMkLst>
            <pc:docMk/>
            <pc:sldMk cId="3344891339" sldId="359"/>
            <ac:spMk id="1028" creationId="{5B546656-FDC4-474A-B8D1-2B3E70E0081E}"/>
          </ac:spMkLst>
        </pc:spChg>
        <pc:spChg chg="add del">
          <ac:chgData name="勤傑 徐" userId="2fb0c2f8a51594a3" providerId="LiveId" clId="{58C3ED5B-BB11-4994-BCDC-B2D932372EE8}" dt="2020-06-18T06:30:55.142" v="7" actId="26606"/>
          <ac:spMkLst>
            <pc:docMk/>
            <pc:sldMk cId="3344891339" sldId="359"/>
            <ac:spMk id="1029" creationId="{114A821F-8663-46BA-8CC0-D4C44F639F3A}"/>
          </ac:spMkLst>
        </pc:spChg>
        <pc:spChg chg="add del">
          <ac:chgData name="勤傑 徐" userId="2fb0c2f8a51594a3" providerId="LiveId" clId="{58C3ED5B-BB11-4994-BCDC-B2D932372EE8}" dt="2020-06-18T06:31:02.773" v="9" actId="26606"/>
          <ac:spMkLst>
            <pc:docMk/>
            <pc:sldMk cId="3344891339" sldId="359"/>
            <ac:spMk id="1031" creationId="{FDC05A7B-3060-4D55-AD98-5814F79D46C2}"/>
          </ac:spMkLst>
        </pc:spChg>
        <pc:spChg chg="add del">
          <ac:chgData name="勤傑 徐" userId="2fb0c2f8a51594a3" providerId="LiveId" clId="{58C3ED5B-BB11-4994-BCDC-B2D932372EE8}" dt="2020-06-18T06:31:02.773" v="9" actId="26606"/>
          <ac:spMkLst>
            <pc:docMk/>
            <pc:sldMk cId="3344891339" sldId="359"/>
            <ac:spMk id="1032" creationId="{A3473CF9-37EB-43E7-89EF-D2D1C53D1DAC}"/>
          </ac:spMkLst>
        </pc:spChg>
        <pc:spChg chg="add del">
          <ac:chgData name="勤傑 徐" userId="2fb0c2f8a51594a3" providerId="LiveId" clId="{58C3ED5B-BB11-4994-BCDC-B2D932372EE8}" dt="2020-06-18T06:31:02.773" v="9" actId="26606"/>
          <ac:spMkLst>
            <pc:docMk/>
            <pc:sldMk cId="3344891339" sldId="359"/>
            <ac:spMk id="1033" creationId="{586B4EF9-43BA-4655-A6FF-1D8E21574C95}"/>
          </ac:spMkLst>
        </pc:spChg>
        <pc:spChg chg="add del">
          <ac:chgData name="勤傑 徐" userId="2fb0c2f8a51594a3" providerId="LiveId" clId="{58C3ED5B-BB11-4994-BCDC-B2D932372EE8}" dt="2020-06-18T06:31:06.786" v="11" actId="26606"/>
          <ac:spMkLst>
            <pc:docMk/>
            <pc:sldMk cId="3344891339" sldId="359"/>
            <ac:spMk id="1035" creationId="{FC3D2873-2194-4FB0-BFBA-7E7EEB984862}"/>
          </ac:spMkLst>
        </pc:spChg>
        <pc:spChg chg="add del">
          <ac:chgData name="勤傑 徐" userId="2fb0c2f8a51594a3" providerId="LiveId" clId="{58C3ED5B-BB11-4994-BCDC-B2D932372EE8}" dt="2020-06-18T06:31:06.786" v="11" actId="26606"/>
          <ac:spMkLst>
            <pc:docMk/>
            <pc:sldMk cId="3344891339" sldId="359"/>
            <ac:spMk id="1036" creationId="{B228652A-FD81-4A3C-B164-2012BF4EEA56}"/>
          </ac:spMkLst>
        </pc:spChg>
        <pc:spChg chg="add del">
          <ac:chgData name="勤傑 徐" userId="2fb0c2f8a51594a3" providerId="LiveId" clId="{58C3ED5B-BB11-4994-BCDC-B2D932372EE8}" dt="2020-06-18T06:31:06.786" v="11" actId="26606"/>
          <ac:spMkLst>
            <pc:docMk/>
            <pc:sldMk cId="3344891339" sldId="359"/>
            <ac:spMk id="1037" creationId="{FE8F25D8-4980-4C67-9E0C-7BE94C9CBFE6}"/>
          </ac:spMkLst>
        </pc:spChg>
        <pc:spChg chg="ad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039" creationId="{7BBD5B30-C741-4E67-AFD8-17917090ABCC}"/>
          </ac:spMkLst>
        </pc:spChg>
        <pc:spChg chg="ad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040" creationId="{189BBEAA-BB93-4878-8C95-3C8AADE2E0C5}"/>
          </ac:spMkLst>
        </pc:spChg>
        <pc:spChg chg="ad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041" creationId="{D529C0C6-AAEB-4982-A9E6-BC6A8B2AEFB2}"/>
          </ac:spMkLst>
        </pc:spChg>
        <pc:spChg chg="ad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042" creationId="{80D36F24-5EC0-4A09-9836-6580E1D4B823}"/>
          </ac:spMkLst>
        </pc:spChg>
        <pc:spChg chg="add">
          <ac:chgData name="勤傑 徐" userId="2fb0c2f8a51594a3" providerId="LiveId" clId="{58C3ED5B-BB11-4994-BCDC-B2D932372EE8}" dt="2020-06-18T06:31:06.806" v="12" actId="26606"/>
          <ac:spMkLst>
            <pc:docMk/>
            <pc:sldMk cId="3344891339" sldId="359"/>
            <ac:spMk id="1043" creationId="{7C0B334E-66E0-442A-8306-19629EC2DC59}"/>
          </ac:spMkLst>
        </pc:spChg>
        <pc:grpChg chg="add del">
          <ac:chgData name="勤傑 徐" userId="2fb0c2f8a51594a3" providerId="LiveId" clId="{58C3ED5B-BB11-4994-BCDC-B2D932372EE8}" dt="2020-06-18T06:30:46.400" v="5" actId="26606"/>
          <ac:grpSpMkLst>
            <pc:docMk/>
            <pc:sldMk cId="3344891339" sldId="359"/>
            <ac:grpSpMk id="193" creationId="{B57BDC17-F1B3-455F-BBF1-680AA1F25C06}"/>
          </ac:grpSpMkLst>
        </pc:grpChg>
        <pc:picChg chg="mod ord">
          <ac:chgData name="勤傑 徐" userId="2fb0c2f8a51594a3" providerId="LiveId" clId="{58C3ED5B-BB11-4994-BCDC-B2D932372EE8}" dt="2020-06-18T06:31:06.806" v="12" actId="26606"/>
          <ac:picMkLst>
            <pc:docMk/>
            <pc:sldMk cId="3344891339" sldId="359"/>
            <ac:picMk id="5" creationId="{602B7DFD-7EAD-4948-AB7C-B17E9F0D129F}"/>
          </ac:picMkLst>
        </pc:picChg>
        <pc:picChg chg="add del mod ord">
          <ac:chgData name="勤傑 徐" userId="2fb0c2f8a51594a3" providerId="LiveId" clId="{58C3ED5B-BB11-4994-BCDC-B2D932372EE8}" dt="2020-06-18T06:31:06.806" v="12" actId="26606"/>
          <ac:picMkLst>
            <pc:docMk/>
            <pc:sldMk cId="3344891339" sldId="359"/>
            <ac:picMk id="8" creationId="{DD4BA11D-AA36-478D-A674-8B26CD39792B}"/>
          </ac:picMkLst>
        </pc:picChg>
        <pc:picChg chg="mod ord">
          <ac:chgData name="勤傑 徐" userId="2fb0c2f8a51594a3" providerId="LiveId" clId="{58C3ED5B-BB11-4994-BCDC-B2D932372EE8}" dt="2020-06-18T06:31:06.806" v="12" actId="26606"/>
          <ac:picMkLst>
            <pc:docMk/>
            <pc:sldMk cId="3344891339" sldId="359"/>
            <ac:picMk id="1026" creationId="{5CC888CD-C6D8-4F71-970A-167EB13615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AD912-DB80-49A1-8661-99569C2161E5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8FFD0-0265-4B44-9934-3D1D6AC137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12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B2C21-2F99-46E4-963E-ADA8E15E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7D44B7-383F-4435-9674-7009FF63C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D4250-C8B8-46FF-BD54-C42C70C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803091-A1AD-42A6-B9B1-BF78753A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A895E-24AB-4D86-A668-55FEC072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51285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496F1-8051-4221-A3B9-EC3C0924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A35163-7063-4C99-90D0-961AB0C81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AC748C-A722-4C0F-B11B-3939D636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F66969-CD6C-4532-B356-FD68CCE4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57830D-A651-4392-8BB7-AA42134B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0801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9F38B70-AEF8-4EED-804B-5A161B015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58B36E-51D0-4394-82E2-08A1EDCA1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4409D1-C5EC-4BDF-AC99-D2B1736B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7F206C-843F-4920-B91E-AAB85F70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43024-5BAB-4ECA-B7EB-AEC2B0C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6179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778E9-C939-4663-B7E6-39B082EC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A01737-05CB-41BF-9EF1-5F7B296D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81854-B216-4670-AAD5-CFF3145B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C4FE59-E0FF-44C5-BD3E-4D568087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3199E2-17BC-4C57-A5B0-EC9C22C8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8632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63F9A-7F88-417E-979D-53EC1F97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93BF3A-43D3-45A0-8262-A084D580A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72CAD-2EF6-4310-8AAF-CD76D786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CE61AD-6242-4C31-BBA5-C0D52D53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17447C-EF1D-4853-89A2-79E9EF4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0709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A4F0F-F4CC-4F58-91A2-642C567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B22511-0C82-4753-B953-143BF85B4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8B1337-341C-4DF4-9482-C0541613A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15D5F0-59C4-485E-9F8D-163D612D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A3761C-36EB-4C69-AFA6-F3DFA831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4AEE67-AFC1-47D2-A978-2CA1A109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17740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4BCB8-3EBB-4F8A-A5BC-4DCEA880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CF0846-F4C5-42DF-8767-C9FC14D8C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DB4BFA-4494-4151-85C7-9FFDF77FA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594F243-A7DB-49F2-8B47-6019059FA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A6B193-9A7D-4326-A567-31ECE5AFD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46969C5-145E-4D3E-ACF6-4AB937F7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EF28A-E5EB-4821-8694-DD30AEDD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97263D8-8CD6-4419-B73D-C7F93FFA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0585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C6A0D-8706-40D4-928D-999F51D0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CD0655-20CF-4072-B58C-A06F3FCE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66C0DE1-4809-4D27-A74C-5CC59474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DEA9BE-F278-4D77-8FB1-3FAA2B75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4191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1EDCCE5-E507-46B2-8C2C-662BB569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90DA11-779F-4BA8-B5C0-1D806E28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771CDC-27EF-43DB-892B-2E4F9797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24984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0DBA0-AB5D-4B8C-8E5D-37675A96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BCE58-217E-4E58-B6F9-3219F1F68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5F5A765-707E-4560-9049-069BB580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466611-576C-4133-B227-27C00C79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0E3B18-B6F9-40AE-A1BE-03EE8F1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9B2672-39EE-40A7-9233-0C8D5DF6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3782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F3160-7478-4B1D-BC51-19A72180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D730A8-9665-4529-98C6-0D13F3248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2027A7-04B0-4EE3-BC5F-DF60F97D9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190F4D-265F-4F7F-A7D1-9302E451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0A0E6B-07EA-4BC8-BBCB-8ABC23D5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2F46B9-41C0-425B-AD63-FC6156B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842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270F64-02A1-4673-85B7-B4BBE607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40BC46-ECB9-442F-B856-31834E1D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597AC-EE2E-49E9-94AB-E83EFE7AA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3692E-A12B-4F5D-A7BD-78ADA59E9EC8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70373E-A97C-46F4-B3DD-957ABC9E9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D03F54-4711-460C-939F-37EDE196F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E4144-5A5B-4AA8-91A2-65C8CF3F1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89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ropengate.blogspot.com/2018/06/yolo-yolov3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htseng.wordpress.com/2020/02/07/%E4%BD%BF%E7%94%A8google-colab%E8%A8%93%E7%B7%B4yolo/" TargetMode="External"/><Relationship Id="rId3" Type="http://schemas.openxmlformats.org/officeDocument/2006/relationships/hyperlink" Target="https://colab.research.google.com/" TargetMode="External"/><Relationship Id="rId7" Type="http://schemas.openxmlformats.org/officeDocument/2006/relationships/hyperlink" Target="http://www.bcc.com.tw/newsView.4068758" TargetMode="External"/><Relationship Id="rId2" Type="http://schemas.openxmlformats.org/officeDocument/2006/relationships/hyperlink" Target="https://www.novaface.com.tw/featur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ovaface.com.tw/price.html" TargetMode="External"/><Relationship Id="rId5" Type="http://schemas.openxmlformats.org/officeDocument/2006/relationships/hyperlink" Target="https://www.youtube.com/watch?v=C0Otd6_jGmE" TargetMode="External"/><Relationship Id="rId4" Type="http://schemas.openxmlformats.org/officeDocument/2006/relationships/hyperlink" Target="https://pjreddie.com/darknet/yolo/" TargetMode="External"/><Relationship Id="rId9" Type="http://schemas.openxmlformats.org/officeDocument/2006/relationships/hyperlink" Target="https://mropengate.blogspot.com/2018/06/yolo-yolov3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persbazaar.com/tw/beauty/skincare/g30773820/surgical-mask-pimpl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jreddie.com/darknet/yolo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python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>
            <a:extLst>
              <a:ext uri="{FF2B5EF4-FFF2-40B4-BE49-F238E27FC236}">
                <a16:creationId xmlns:a16="http://schemas.microsoft.com/office/drawing/2014/main" id="{1E6D8943-D783-4041-9907-B33D93D55EF4}"/>
              </a:ext>
            </a:extLst>
          </p:cNvPr>
          <p:cNvSpPr/>
          <p:nvPr/>
        </p:nvSpPr>
        <p:spPr>
          <a:xfrm>
            <a:off x="10088060" y="-360677"/>
            <a:ext cx="11312225" cy="10022542"/>
          </a:xfrm>
          <a:prstGeom prst="ellipse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82000A-5CA5-4F43-BAD0-A41E54097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32" y="-137662"/>
            <a:ext cx="9988210" cy="740667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B1982CFF-EB7D-42C8-BF5B-E0B1B63074E8}"/>
              </a:ext>
            </a:extLst>
          </p:cNvPr>
          <p:cNvSpPr/>
          <p:nvPr/>
        </p:nvSpPr>
        <p:spPr>
          <a:xfrm>
            <a:off x="-9154738" y="-4402468"/>
            <a:ext cx="11312225" cy="10022542"/>
          </a:xfrm>
          <a:prstGeom prst="ellipse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" name="AutoShape 2" descr="N95 masks, dust protection devices in the air">
            <a:extLst>
              <a:ext uri="{FF2B5EF4-FFF2-40B4-BE49-F238E27FC236}">
                <a16:creationId xmlns:a16="http://schemas.microsoft.com/office/drawing/2014/main" id="{30B2B861-F5D7-4E64-83EA-27CEF9B63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21544E-B94C-4A66-A692-E101A863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702" y="-582445"/>
            <a:ext cx="11312225" cy="7191343"/>
          </a:xfrm>
          <a:prstGeom prst="rect">
            <a:avLst/>
          </a:prstGeom>
        </p:spPr>
      </p:pic>
      <p:grpSp>
        <p:nvGrpSpPr>
          <p:cNvPr id="10" name="组合 11">
            <a:extLst>
              <a:ext uri="{FF2B5EF4-FFF2-40B4-BE49-F238E27FC236}">
                <a16:creationId xmlns:a16="http://schemas.microsoft.com/office/drawing/2014/main" id="{0A4BE679-8618-4865-A461-1747EF64F201}"/>
              </a:ext>
            </a:extLst>
          </p:cNvPr>
          <p:cNvGrpSpPr/>
          <p:nvPr/>
        </p:nvGrpSpPr>
        <p:grpSpPr>
          <a:xfrm>
            <a:off x="3856236" y="3276600"/>
            <a:ext cx="4458789" cy="1845948"/>
            <a:chOff x="5478056" y="4091373"/>
            <a:chExt cx="1306513" cy="401873"/>
          </a:xfrm>
          <a:solidFill>
            <a:schemeClr val="accent2"/>
          </a:solidFill>
        </p:grpSpPr>
        <p:sp>
          <p:nvSpPr>
            <p:cNvPr id="11" name="圆角矩形 8">
              <a:extLst>
                <a:ext uri="{FF2B5EF4-FFF2-40B4-BE49-F238E27FC236}">
                  <a16:creationId xmlns:a16="http://schemas.microsoft.com/office/drawing/2014/main" id="{11C87E3A-FF4E-4EB8-8518-B3E7BC645BD3}"/>
                </a:ext>
              </a:extLst>
            </p:cNvPr>
            <p:cNvSpPr/>
            <p:nvPr/>
          </p:nvSpPr>
          <p:spPr>
            <a:xfrm>
              <a:off x="5478056" y="4091373"/>
              <a:ext cx="1306513" cy="4018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7F604A83-8D40-4115-AED4-B0E664B064AC}"/>
                </a:ext>
              </a:extLst>
            </p:cNvPr>
            <p:cNvSpPr txBox="1"/>
            <p:nvPr/>
          </p:nvSpPr>
          <p:spPr>
            <a:xfrm>
              <a:off x="5664650" y="4132075"/>
              <a:ext cx="933326" cy="325793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TW" altLang="en-US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電機工程系</a:t>
              </a:r>
              <a:endParaRPr lang="en-US" altLang="zh-TW" sz="16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endParaRPr lang="en-US" altLang="zh-TW" sz="16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>
                <a:defRPr/>
              </a:pPr>
              <a:r>
                <a:rPr lang="en-US" altLang="zh-TW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1105104209  </a:t>
              </a:r>
              <a:r>
                <a:rPr lang="zh-TW" altLang="en-US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徐勤傑</a:t>
              </a:r>
            </a:p>
            <a:p>
              <a:pPr lvl="0" algn="ctr">
                <a:defRPr/>
              </a:pPr>
              <a:r>
                <a:rPr lang="en-US" altLang="zh-TW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1105104225  </a:t>
              </a:r>
              <a:r>
                <a:rPr lang="zh-TW" altLang="en-US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林少宇</a:t>
              </a:r>
              <a:endParaRPr lang="en-US" altLang="zh-TW" sz="16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>
                <a:defRPr/>
              </a:pPr>
              <a:r>
                <a:rPr lang="en-US" altLang="zh-TW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1105104239  </a:t>
              </a:r>
              <a:r>
                <a:rPr lang="zh-TW" altLang="en-US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李奕磊</a:t>
              </a:r>
            </a:p>
            <a:p>
              <a:pPr lvl="0" algn="ctr">
                <a:defRPr/>
              </a:pPr>
              <a:r>
                <a:rPr lang="en-US" altLang="zh-TW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1105104246  </a:t>
              </a:r>
              <a:r>
                <a:rPr lang="zh-TW" altLang="en-US" sz="16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楊昇翔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966BDBB-9BDA-48CB-B10D-2807B180BB76}"/>
              </a:ext>
            </a:extLst>
          </p:cNvPr>
          <p:cNvSpPr txBox="1"/>
          <p:nvPr/>
        </p:nvSpPr>
        <p:spPr>
          <a:xfrm>
            <a:off x="3856236" y="2151138"/>
            <a:ext cx="423240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TW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第七組</a:t>
            </a:r>
            <a:r>
              <a:rPr lang="zh-TW" altLang="en-US" sz="44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期末報告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85EDE8-B4A5-47C4-8339-93A118857396}"/>
              </a:ext>
            </a:extLst>
          </p:cNvPr>
          <p:cNvSpPr txBox="1"/>
          <p:nvPr/>
        </p:nvSpPr>
        <p:spPr>
          <a:xfrm>
            <a:off x="4513529" y="147242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嵌入式系統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5960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76296D-D79F-4FBB-8966-C45E1D39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抓取訓練資料集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6BD9C1-947B-4AE7-B3B6-791FD6E0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7" y="1986726"/>
            <a:ext cx="7106642" cy="17528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A1F86A-D71A-4FCE-A743-CA0AFC5A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55" y="3994851"/>
            <a:ext cx="8610941" cy="230537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6521FF6-3F40-4017-8122-690E6C5ABCB1}"/>
              </a:ext>
            </a:extLst>
          </p:cNvPr>
          <p:cNvCxnSpPr>
            <a:cxnSpLocks/>
          </p:cNvCxnSpPr>
          <p:nvPr/>
        </p:nvCxnSpPr>
        <p:spPr>
          <a:xfrm>
            <a:off x="375755" y="3805740"/>
            <a:ext cx="10542494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669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8007B94-E975-4E22-917B-EFB1FA2D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1"/>
          <a:stretch/>
        </p:blipFill>
        <p:spPr>
          <a:xfrm>
            <a:off x="1042706" y="758858"/>
            <a:ext cx="9154803" cy="50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14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8BB3604-8CFE-46E4-9F2D-5214B396A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396" y="1014953"/>
            <a:ext cx="8796640" cy="4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936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189B66-8D82-47DE-AD8A-757F920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85725"/>
            <a:ext cx="9114816" cy="26062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5A8F87-E2B5-4EAB-B72C-728A7CB7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30" y="1224334"/>
            <a:ext cx="3953427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36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D7600-A051-414E-AFCA-D6AED636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9C8838-36F9-4E2B-8DF4-FF85CF56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" y="2321858"/>
            <a:ext cx="5662885" cy="3612777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783D4D-05B3-416D-9BFA-667B5B005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64" b="8235"/>
          <a:stretch/>
        </p:blipFill>
        <p:spPr>
          <a:xfrm>
            <a:off x="2101711" y="6055569"/>
            <a:ext cx="940485" cy="5944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194DB4-3B59-4199-8645-199CC393D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355" y="2889114"/>
            <a:ext cx="5902442" cy="24051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54FC5A-D8C3-466D-A6A2-726A8727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785" y="5407778"/>
            <a:ext cx="1047896" cy="1295581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EFE9646-3985-40B3-A05C-DF66F7CD96DC}"/>
              </a:ext>
            </a:extLst>
          </p:cNvPr>
          <p:cNvCxnSpPr>
            <a:cxnSpLocks/>
          </p:cNvCxnSpPr>
          <p:nvPr/>
        </p:nvCxnSpPr>
        <p:spPr>
          <a:xfrm>
            <a:off x="385483" y="1690688"/>
            <a:ext cx="10542494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4295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91">
            <a:extLst>
              <a:ext uri="{FF2B5EF4-FFF2-40B4-BE49-F238E27FC236}">
                <a16:creationId xmlns:a16="http://schemas.microsoft.com/office/drawing/2014/main" id="{7BBD5B30-C741-4E67-AFD8-17917090A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C888CD-C6D8-4F71-970A-167EB1361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r="6165"/>
          <a:stretch/>
        </p:blipFill>
        <p:spPr bwMode="auto"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D4BA11D-AA36-478D-A674-8B26CD39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6" r="2" b="9160"/>
          <a:stretch/>
        </p:blipFill>
        <p:spPr bwMode="auto"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 descr="一張含有 坐, 食物, 桌, 綠色 的圖片&#10;&#10;自動產生的描述">
            <a:extLst>
              <a:ext uri="{FF2B5EF4-FFF2-40B4-BE49-F238E27FC236}">
                <a16:creationId xmlns:a16="http://schemas.microsoft.com/office/drawing/2014/main" id="{602B7DFD-7EAD-4948-AB7C-B17E9F0D12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8" r="-2" b="18226"/>
          <a:stretch/>
        </p:blipFill>
        <p:spPr>
          <a:xfrm>
            <a:off x="362535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040" name="Freeform: Shape 192">
            <a:extLst>
              <a:ext uri="{FF2B5EF4-FFF2-40B4-BE49-F238E27FC236}">
                <a16:creationId xmlns:a16="http://schemas.microsoft.com/office/drawing/2014/main" id="{189BBEAA-BB93-4878-8C95-3C8AADE2E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93">
            <a:extLst>
              <a:ext uri="{FF2B5EF4-FFF2-40B4-BE49-F238E27FC236}">
                <a16:creationId xmlns:a16="http://schemas.microsoft.com/office/drawing/2014/main" id="{D529C0C6-AAEB-4982-A9E6-BC6A8B2AE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2EFBDA-DBD3-477E-8BE2-9B7AE9DB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辨識結果</a:t>
            </a:r>
            <a:endParaRPr lang="en-US" altLang="zh-TW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2" name="Rectangle 194">
            <a:extLst>
              <a:ext uri="{FF2B5EF4-FFF2-40B4-BE49-F238E27FC236}">
                <a16:creationId xmlns:a16="http://schemas.microsoft.com/office/drawing/2014/main" id="{80D36F24-5EC0-4A09-9836-6580E1D4B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95">
            <a:extLst>
              <a:ext uri="{FF2B5EF4-FFF2-40B4-BE49-F238E27FC236}">
                <a16:creationId xmlns:a16="http://schemas.microsoft.com/office/drawing/2014/main" id="{7C0B334E-66E0-442A-8306-19629EC2D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8913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B13DE5-C3BF-4B07-B5C2-6B91160D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83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6E6262-C42F-4EA5-8647-3F2BAAA0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Section 3: </a:t>
            </a:r>
            <a:b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競品分析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923FF2-319B-49E7-B314-5272FB26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040" y="2724430"/>
            <a:ext cx="4690872" cy="2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7F97BE-1D35-49E5-AC20-E26544F0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" y="3849798"/>
            <a:ext cx="3703320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FCA36F-D66E-4E58-BFE3-99777E85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2133" y="2559789"/>
            <a:ext cx="3703320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1B5C750-D726-4A3A-AEDE-52EE964B4A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7220" y="3877573"/>
            <a:ext cx="3703320" cy="2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254D25-66B8-45E9-864C-D95A5468A0C2}"/>
              </a:ext>
            </a:extLst>
          </p:cNvPr>
          <p:cNvSpPr/>
          <p:nvPr/>
        </p:nvSpPr>
        <p:spPr>
          <a:xfrm>
            <a:off x="8199161" y="2839788"/>
            <a:ext cx="377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E5E5E"/>
                </a:solidFill>
                <a:latin typeface="Montserrat"/>
              </a:rPr>
              <a:t>Smart technology that can overcome face masks &amp; PPE</a:t>
            </a:r>
            <a:endParaRPr lang="en-US" altLang="zh-TW" sz="2400" b="1" i="0" dirty="0">
              <a:solidFill>
                <a:srgbClr val="5E5E5E"/>
              </a:solidFill>
              <a:effectLst/>
              <a:latin typeface="Montserra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91C33C-C0BD-482C-BAEA-E917D387EDD9}"/>
              </a:ext>
            </a:extLst>
          </p:cNvPr>
          <p:cNvSpPr/>
          <p:nvPr/>
        </p:nvSpPr>
        <p:spPr>
          <a:xfrm>
            <a:off x="4724400" y="4960794"/>
            <a:ext cx="3223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E5E5E"/>
                </a:solidFill>
                <a:latin typeface="Montserrat"/>
              </a:rPr>
              <a:t>Facial recognition at extreme angles</a:t>
            </a:r>
            <a:endParaRPr lang="en-US" altLang="zh-TW" sz="2400" b="1" i="0" dirty="0">
              <a:solidFill>
                <a:srgbClr val="5E5E5E"/>
              </a:solidFill>
              <a:effectLst/>
              <a:latin typeface="Montserra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6208C9-62A8-4BC4-9D74-A71F6A704DD0}"/>
              </a:ext>
            </a:extLst>
          </p:cNvPr>
          <p:cNvSpPr/>
          <p:nvPr/>
        </p:nvSpPr>
        <p:spPr>
          <a:xfrm>
            <a:off x="308389" y="2632040"/>
            <a:ext cx="3805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E5E5E"/>
                </a:solidFill>
                <a:latin typeface="Montserrat"/>
              </a:rPr>
              <a:t>Overcomes darkness — facial recognition in almost complete darkness</a:t>
            </a:r>
            <a:endParaRPr lang="en-US" altLang="zh-TW" sz="2400" b="1" i="0" dirty="0">
              <a:solidFill>
                <a:srgbClr val="5E5E5E"/>
              </a:solidFill>
              <a:effectLst/>
              <a:latin typeface="Montserrat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3FA627F-AB84-47D4-A216-C0BBB6FED0F4}"/>
              </a:ext>
            </a:extLst>
          </p:cNvPr>
          <p:cNvSpPr txBox="1">
            <a:spLocks/>
          </p:cNvSpPr>
          <p:nvPr/>
        </p:nvSpPr>
        <p:spPr>
          <a:xfrm>
            <a:off x="1903615" y="413505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j-cs"/>
              </a:rPr>
              <a:t>以色列公司 </a:t>
            </a:r>
            <a:r>
              <a:rPr lang="en-US" altLang="zh-TW" sz="3200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j-cs"/>
              </a:rPr>
              <a:t>Corsight</a:t>
            </a:r>
            <a:r>
              <a:rPr lang="en-US" altLang="zh-TW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j-cs"/>
              </a:rPr>
              <a:t> AI </a:t>
            </a: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j-cs"/>
              </a:rPr>
              <a:t>開發出戴口罩和護目鏡等情況也能辨識臉部的技術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+mj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2AE546B-CE18-4828-961A-C4C6EA4F27EB}"/>
              </a:ext>
            </a:extLst>
          </p:cNvPr>
          <p:cNvCxnSpPr>
            <a:cxnSpLocks/>
          </p:cNvCxnSpPr>
          <p:nvPr/>
        </p:nvCxnSpPr>
        <p:spPr>
          <a:xfrm>
            <a:off x="1695450" y="2148909"/>
            <a:ext cx="8801100" cy="48138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形: 空心 17">
            <a:extLst>
              <a:ext uri="{FF2B5EF4-FFF2-40B4-BE49-F238E27FC236}">
                <a16:creationId xmlns:a16="http://schemas.microsoft.com/office/drawing/2014/main" id="{6632077F-F30B-4F49-A2B4-1E0062066A49}"/>
              </a:ext>
            </a:extLst>
          </p:cNvPr>
          <p:cNvSpPr/>
          <p:nvPr/>
        </p:nvSpPr>
        <p:spPr>
          <a:xfrm>
            <a:off x="11540793" y="813985"/>
            <a:ext cx="1718744" cy="171874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9" name="圓形: 空心 18">
            <a:extLst>
              <a:ext uri="{FF2B5EF4-FFF2-40B4-BE49-F238E27FC236}">
                <a16:creationId xmlns:a16="http://schemas.microsoft.com/office/drawing/2014/main" id="{F88A605E-EE87-4A4E-BDDC-026DACA89679}"/>
              </a:ext>
            </a:extLst>
          </p:cNvPr>
          <p:cNvSpPr/>
          <p:nvPr/>
        </p:nvSpPr>
        <p:spPr>
          <a:xfrm>
            <a:off x="-1976869" y="-253036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33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3A35128-8F7B-49D0-ACFF-00D04179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6" y="1953931"/>
            <a:ext cx="3537345" cy="19720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F5A96A-D8C9-4E26-A894-E7E746D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54" y="540470"/>
            <a:ext cx="4026317" cy="21346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AA9759-47BC-4D8E-91B1-0A15D085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80" y="3579779"/>
            <a:ext cx="5046769" cy="31747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6018D3A-E7AE-4504-A932-9933F6AF273E}"/>
              </a:ext>
            </a:extLst>
          </p:cNvPr>
          <p:cNvSpPr/>
          <p:nvPr/>
        </p:nvSpPr>
        <p:spPr>
          <a:xfrm>
            <a:off x="222758" y="1058402"/>
            <a:ext cx="3928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E5E5E"/>
                </a:solidFill>
                <a:latin typeface="Montserrat"/>
              </a:rPr>
              <a:t>Non discriminative algorithm that is ethnicity neutral</a:t>
            </a:r>
            <a:endParaRPr lang="en-US" altLang="zh-TW" sz="2400" b="1" i="0" dirty="0">
              <a:solidFill>
                <a:srgbClr val="5E5E5E"/>
              </a:solidFill>
              <a:effectLst/>
              <a:latin typeface="Montserra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0F02E4-D0DA-45FD-9993-8F7135BEAEDC}"/>
              </a:ext>
            </a:extLst>
          </p:cNvPr>
          <p:cNvSpPr/>
          <p:nvPr/>
        </p:nvSpPr>
        <p:spPr>
          <a:xfrm>
            <a:off x="4747978" y="2675158"/>
            <a:ext cx="3011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E5E5E"/>
                </a:solidFill>
                <a:latin typeface="Montserrat"/>
              </a:rPr>
              <a:t>detects the threat of fevers past &amp; present</a:t>
            </a:r>
            <a:endParaRPr lang="en-US" altLang="zh-TW" sz="2400" b="1" i="0" dirty="0">
              <a:solidFill>
                <a:srgbClr val="5E5E5E"/>
              </a:solidFill>
              <a:effectLst/>
              <a:latin typeface="Montserrat"/>
            </a:endParaRPr>
          </a:p>
        </p:txBody>
      </p:sp>
      <p:sp>
        <p:nvSpPr>
          <p:cNvPr id="11" name="箭號: 彎曲 10">
            <a:extLst>
              <a:ext uri="{FF2B5EF4-FFF2-40B4-BE49-F238E27FC236}">
                <a16:creationId xmlns:a16="http://schemas.microsoft.com/office/drawing/2014/main" id="{FBD20B5F-A123-4BE4-8277-CCE8BCAA07A7}"/>
              </a:ext>
            </a:extLst>
          </p:cNvPr>
          <p:cNvSpPr/>
          <p:nvPr/>
        </p:nvSpPr>
        <p:spPr>
          <a:xfrm rot="5400000">
            <a:off x="8232440" y="2449827"/>
            <a:ext cx="1308847" cy="1308847"/>
          </a:xfrm>
          <a:prstGeom prst="bentArrow">
            <a:avLst>
              <a:gd name="adj1" fmla="val 9932"/>
              <a:gd name="adj2" fmla="val 13014"/>
              <a:gd name="adj3" fmla="val 1609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BB4B8F69-883A-4615-A325-7FC6DF6FC079}"/>
              </a:ext>
            </a:extLst>
          </p:cNvPr>
          <p:cNvSpPr/>
          <p:nvPr/>
        </p:nvSpPr>
        <p:spPr>
          <a:xfrm>
            <a:off x="647264" y="4872292"/>
            <a:ext cx="1718744" cy="171874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3" name="圓形: 空心 12">
            <a:extLst>
              <a:ext uri="{FF2B5EF4-FFF2-40B4-BE49-F238E27FC236}">
                <a16:creationId xmlns:a16="http://schemas.microsoft.com/office/drawing/2014/main" id="{E7E982BC-AB49-481F-B376-1F907267ECA7}"/>
              </a:ext>
            </a:extLst>
          </p:cNvPr>
          <p:cNvSpPr/>
          <p:nvPr/>
        </p:nvSpPr>
        <p:spPr>
          <a:xfrm>
            <a:off x="9248976" y="-133626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05F6CF7C-AAA8-424A-98B3-E10777A0CDD8}"/>
              </a:ext>
            </a:extLst>
          </p:cNvPr>
          <p:cNvSpPr/>
          <p:nvPr/>
        </p:nvSpPr>
        <p:spPr>
          <a:xfrm>
            <a:off x="4392224" y="6051056"/>
            <a:ext cx="1079961" cy="1079961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42854C8-2F6E-4424-B9A3-FD47E4C650EA}"/>
              </a:ext>
            </a:extLst>
          </p:cNvPr>
          <p:cNvCxnSpPr/>
          <p:nvPr/>
        </p:nvCxnSpPr>
        <p:spPr>
          <a:xfrm>
            <a:off x="4293612" y="331153"/>
            <a:ext cx="0" cy="411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6517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相片, 男人, 握住, 坐 的圖片&#10;&#10;自動產生的描述">
            <a:extLst>
              <a:ext uri="{FF2B5EF4-FFF2-40B4-BE49-F238E27FC236}">
                <a16:creationId xmlns:a16="http://schemas.microsoft.com/office/drawing/2014/main" id="{F63B0774-5774-4CD0-8AE4-3DB8763A6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4" y="1120774"/>
            <a:ext cx="9878131" cy="5556449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5F97D4E-E2BF-425C-8F85-E7D1DB7943E4}"/>
              </a:ext>
            </a:extLst>
          </p:cNvPr>
          <p:cNvSpPr txBox="1">
            <a:spLocks/>
          </p:cNvSpPr>
          <p:nvPr/>
        </p:nvSpPr>
        <p:spPr>
          <a:xfrm>
            <a:off x="1566509" y="251951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j-cs"/>
              </a:rPr>
              <a:t>各種款式 各種樣式的口罩皆可以辨識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86848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720080" y="0"/>
            <a:ext cx="6471920" cy="6101584"/>
            <a:chOff x="813927" y="733118"/>
            <a:chExt cx="5439696" cy="6131080"/>
          </a:xfrm>
        </p:grpSpPr>
        <p:sp>
          <p:nvSpPr>
            <p:cNvPr id="6" name="任意多边形 5"/>
            <p:cNvSpPr/>
            <p:nvPr/>
          </p:nvSpPr>
          <p:spPr>
            <a:xfrm>
              <a:off x="832977" y="733118"/>
              <a:ext cx="5048250" cy="2305050"/>
            </a:xfrm>
            <a:custGeom>
              <a:avLst/>
              <a:gdLst>
                <a:gd name="connsiteX0" fmla="*/ 3990975 w 5048250"/>
                <a:gd name="connsiteY0" fmla="*/ 0 h 2305050"/>
                <a:gd name="connsiteX1" fmla="*/ 0 w 5048250"/>
                <a:gd name="connsiteY1" fmla="*/ 2305050 h 2305050"/>
                <a:gd name="connsiteX2" fmla="*/ 1666875 w 5048250"/>
                <a:gd name="connsiteY2" fmla="*/ 2000250 h 2305050"/>
                <a:gd name="connsiteX3" fmla="*/ 5048250 w 5048250"/>
                <a:gd name="connsiteY3" fmla="*/ 9525 h 2305050"/>
                <a:gd name="connsiteX4" fmla="*/ 3990975 w 5048250"/>
                <a:gd name="connsiteY4" fmla="*/ 0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2305050">
                  <a:moveTo>
                    <a:pt x="3990975" y="0"/>
                  </a:moveTo>
                  <a:lnTo>
                    <a:pt x="0" y="2305050"/>
                  </a:lnTo>
                  <a:lnTo>
                    <a:pt x="1666875" y="2000250"/>
                  </a:lnTo>
                  <a:lnTo>
                    <a:pt x="5048250" y="9525"/>
                  </a:lnTo>
                  <a:lnTo>
                    <a:pt x="3990975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13927" y="2457143"/>
              <a:ext cx="4019550" cy="1238250"/>
            </a:xfrm>
            <a:custGeom>
              <a:avLst/>
              <a:gdLst>
                <a:gd name="connsiteX0" fmla="*/ 0 w 4019550"/>
                <a:gd name="connsiteY0" fmla="*/ 571500 h 1238250"/>
                <a:gd name="connsiteX1" fmla="*/ 19050 w 4019550"/>
                <a:gd name="connsiteY1" fmla="*/ 1238250 h 1238250"/>
                <a:gd name="connsiteX2" fmla="*/ 4019550 w 4019550"/>
                <a:gd name="connsiteY2" fmla="*/ 485775 h 1238250"/>
                <a:gd name="connsiteX3" fmla="*/ 3209925 w 4019550"/>
                <a:gd name="connsiteY3" fmla="*/ 0 h 1238250"/>
                <a:gd name="connsiteX4" fmla="*/ 0 w 4019550"/>
                <a:gd name="connsiteY4" fmla="*/ 57150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1238250">
                  <a:moveTo>
                    <a:pt x="0" y="571500"/>
                  </a:moveTo>
                  <a:lnTo>
                    <a:pt x="19050" y="1238250"/>
                  </a:lnTo>
                  <a:lnTo>
                    <a:pt x="4019550" y="485775"/>
                  </a:lnTo>
                  <a:lnTo>
                    <a:pt x="3209925" y="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2A80B9"/>
            </a:solidFill>
            <a:ln>
              <a:solidFill>
                <a:srgbClr val="2A80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867902" y="2955618"/>
              <a:ext cx="3949700" cy="933450"/>
            </a:xfrm>
            <a:custGeom>
              <a:avLst/>
              <a:gdLst>
                <a:gd name="connsiteX0" fmla="*/ 3949700 w 3949700"/>
                <a:gd name="connsiteY0" fmla="*/ 0 h 933450"/>
                <a:gd name="connsiteX1" fmla="*/ 3035300 w 3949700"/>
                <a:gd name="connsiteY1" fmla="*/ 368300 h 933450"/>
                <a:gd name="connsiteX2" fmla="*/ 0 w 3949700"/>
                <a:gd name="connsiteY2" fmla="*/ 933450 h 933450"/>
                <a:gd name="connsiteX3" fmla="*/ 679450 w 3949700"/>
                <a:gd name="connsiteY3" fmla="*/ 615950 h 933450"/>
                <a:gd name="connsiteX4" fmla="*/ 3949700 w 3949700"/>
                <a:gd name="connsiteY4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700" h="933450">
                  <a:moveTo>
                    <a:pt x="3949700" y="0"/>
                  </a:moveTo>
                  <a:lnTo>
                    <a:pt x="3035300" y="368300"/>
                  </a:lnTo>
                  <a:lnTo>
                    <a:pt x="0" y="933450"/>
                  </a:lnTo>
                  <a:lnTo>
                    <a:pt x="679450" y="615950"/>
                  </a:lnTo>
                  <a:lnTo>
                    <a:pt x="394970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823452" y="3120718"/>
              <a:ext cx="4216400" cy="1416050"/>
            </a:xfrm>
            <a:custGeom>
              <a:avLst/>
              <a:gdLst>
                <a:gd name="connsiteX0" fmla="*/ 0 w 4216400"/>
                <a:gd name="connsiteY0" fmla="*/ 781050 h 1416050"/>
                <a:gd name="connsiteX1" fmla="*/ 0 w 4216400"/>
                <a:gd name="connsiteY1" fmla="*/ 1416050 h 1416050"/>
                <a:gd name="connsiteX2" fmla="*/ 4216400 w 4216400"/>
                <a:gd name="connsiteY2" fmla="*/ 641350 h 1416050"/>
                <a:gd name="connsiteX3" fmla="*/ 4203700 w 4216400"/>
                <a:gd name="connsiteY3" fmla="*/ 0 h 1416050"/>
                <a:gd name="connsiteX4" fmla="*/ 0 w 4216400"/>
                <a:gd name="connsiteY4" fmla="*/ 781050 h 141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400" h="1416050">
                  <a:moveTo>
                    <a:pt x="0" y="781050"/>
                  </a:moveTo>
                  <a:lnTo>
                    <a:pt x="0" y="1416050"/>
                  </a:lnTo>
                  <a:lnTo>
                    <a:pt x="4216400" y="641350"/>
                  </a:lnTo>
                  <a:lnTo>
                    <a:pt x="4203700" y="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16A086"/>
            </a:solidFill>
            <a:ln>
              <a:solidFill>
                <a:srgbClr val="16A0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86952" y="3787468"/>
              <a:ext cx="4064000" cy="939800"/>
            </a:xfrm>
            <a:custGeom>
              <a:avLst/>
              <a:gdLst>
                <a:gd name="connsiteX0" fmla="*/ 4064000 w 4064000"/>
                <a:gd name="connsiteY0" fmla="*/ 0 h 939800"/>
                <a:gd name="connsiteX1" fmla="*/ 3181350 w 4064000"/>
                <a:gd name="connsiteY1" fmla="*/ 349250 h 939800"/>
                <a:gd name="connsiteX2" fmla="*/ 0 w 4064000"/>
                <a:gd name="connsiteY2" fmla="*/ 939800 h 939800"/>
                <a:gd name="connsiteX3" fmla="*/ 933450 w 4064000"/>
                <a:gd name="connsiteY3" fmla="*/ 565150 h 939800"/>
                <a:gd name="connsiteX4" fmla="*/ 4064000 w 4064000"/>
                <a:gd name="connsiteY4" fmla="*/ 0 h 9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939800">
                  <a:moveTo>
                    <a:pt x="4064000" y="0"/>
                  </a:moveTo>
                  <a:lnTo>
                    <a:pt x="3181350" y="349250"/>
                  </a:lnTo>
                  <a:lnTo>
                    <a:pt x="0" y="939800"/>
                  </a:lnTo>
                  <a:lnTo>
                    <a:pt x="933450" y="565150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29802" y="3965268"/>
              <a:ext cx="4203700" cy="1428750"/>
            </a:xfrm>
            <a:custGeom>
              <a:avLst/>
              <a:gdLst>
                <a:gd name="connsiteX0" fmla="*/ 0 w 4203700"/>
                <a:gd name="connsiteY0" fmla="*/ 762000 h 1428750"/>
                <a:gd name="connsiteX1" fmla="*/ 6350 w 4203700"/>
                <a:gd name="connsiteY1" fmla="*/ 1428750 h 1428750"/>
                <a:gd name="connsiteX2" fmla="*/ 4197350 w 4203700"/>
                <a:gd name="connsiteY2" fmla="*/ 641350 h 1428750"/>
                <a:gd name="connsiteX3" fmla="*/ 4203700 w 4203700"/>
                <a:gd name="connsiteY3" fmla="*/ 0 h 1428750"/>
                <a:gd name="connsiteX4" fmla="*/ 0 w 4203700"/>
                <a:gd name="connsiteY4" fmla="*/ 76200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3700" h="1428750">
                  <a:moveTo>
                    <a:pt x="0" y="762000"/>
                  </a:moveTo>
                  <a:cubicBezTo>
                    <a:pt x="2117" y="984250"/>
                    <a:pt x="4233" y="1206500"/>
                    <a:pt x="6350" y="1428750"/>
                  </a:cubicBezTo>
                  <a:lnTo>
                    <a:pt x="4197350" y="641350"/>
                  </a:lnTo>
                  <a:cubicBezTo>
                    <a:pt x="4199467" y="427567"/>
                    <a:pt x="4201583" y="213783"/>
                    <a:pt x="4203700" y="0"/>
                  </a:cubicBezTo>
                  <a:lnTo>
                    <a:pt x="0" y="762000"/>
                  </a:lnTo>
                  <a:close/>
                </a:path>
              </a:pathLst>
            </a:custGeom>
            <a:solidFill>
              <a:srgbClr val="F29C1E"/>
            </a:solidFill>
            <a:ln>
              <a:solidFill>
                <a:srgbClr val="F29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083802" y="5428319"/>
              <a:ext cx="3956050" cy="933450"/>
            </a:xfrm>
            <a:custGeom>
              <a:avLst/>
              <a:gdLst>
                <a:gd name="connsiteX0" fmla="*/ 3956050 w 3956050"/>
                <a:gd name="connsiteY0" fmla="*/ 0 h 933450"/>
                <a:gd name="connsiteX1" fmla="*/ 3238500 w 3956050"/>
                <a:gd name="connsiteY1" fmla="*/ 330200 h 933450"/>
                <a:gd name="connsiteX2" fmla="*/ 0 w 3956050"/>
                <a:gd name="connsiteY2" fmla="*/ 933450 h 933450"/>
                <a:gd name="connsiteX3" fmla="*/ 831850 w 3956050"/>
                <a:gd name="connsiteY3" fmla="*/ 590550 h 933450"/>
                <a:gd name="connsiteX4" fmla="*/ 3956050 w 3956050"/>
                <a:gd name="connsiteY4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050" h="933450">
                  <a:moveTo>
                    <a:pt x="3956050" y="0"/>
                  </a:moveTo>
                  <a:lnTo>
                    <a:pt x="3238500" y="330200"/>
                  </a:lnTo>
                  <a:lnTo>
                    <a:pt x="0" y="933450"/>
                  </a:lnTo>
                  <a:lnTo>
                    <a:pt x="831850" y="590550"/>
                  </a:lnTo>
                  <a:lnTo>
                    <a:pt x="395605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985377" y="5387823"/>
              <a:ext cx="5268246" cy="1476375"/>
            </a:xfrm>
            <a:custGeom>
              <a:avLst/>
              <a:gdLst>
                <a:gd name="connsiteX0" fmla="*/ 0 w 5238750"/>
                <a:gd name="connsiteY0" fmla="*/ 990600 h 1476375"/>
                <a:gd name="connsiteX1" fmla="*/ 5238750 w 5238750"/>
                <a:gd name="connsiteY1" fmla="*/ 0 h 1476375"/>
                <a:gd name="connsiteX2" fmla="*/ 5238750 w 5238750"/>
                <a:gd name="connsiteY2" fmla="*/ 666750 h 1476375"/>
                <a:gd name="connsiteX3" fmla="*/ 819150 w 5238750"/>
                <a:gd name="connsiteY3" fmla="*/ 1476375 h 1476375"/>
                <a:gd name="connsiteX4" fmla="*/ 0 w 5238750"/>
                <a:gd name="connsiteY4" fmla="*/ 990600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750" h="1476375">
                  <a:moveTo>
                    <a:pt x="0" y="990600"/>
                  </a:moveTo>
                  <a:lnTo>
                    <a:pt x="5238750" y="0"/>
                  </a:lnTo>
                  <a:lnTo>
                    <a:pt x="5238750" y="666750"/>
                  </a:lnTo>
                  <a:lnTo>
                    <a:pt x="819150" y="1476375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C13B2D"/>
            </a:solidFill>
            <a:ln>
              <a:solidFill>
                <a:srgbClr val="C13B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rot="21110674">
            <a:off x="6067277" y="2028302"/>
            <a:ext cx="35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情境說明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21159291">
            <a:off x="6179683" y="2945148"/>
            <a:ext cx="30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程式架構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 rot="21132904">
            <a:off x="6325136" y="3775029"/>
            <a:ext cx="263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競品分析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 rot="21055037">
            <a:off x="6871397" y="5329676"/>
            <a:ext cx="247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未來展望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36021" y="3086032"/>
            <a:ext cx="418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CONTENT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9" name="任意多边形 10">
            <a:extLst>
              <a:ext uri="{FF2B5EF4-FFF2-40B4-BE49-F238E27FC236}">
                <a16:creationId xmlns:a16="http://schemas.microsoft.com/office/drawing/2014/main" id="{415A874D-947C-478A-9CA9-41C9262DE27E}"/>
              </a:ext>
            </a:extLst>
          </p:cNvPr>
          <p:cNvSpPr/>
          <p:nvPr/>
        </p:nvSpPr>
        <p:spPr>
          <a:xfrm>
            <a:off x="6060504" y="3850086"/>
            <a:ext cx="4835175" cy="935279"/>
          </a:xfrm>
          <a:custGeom>
            <a:avLst/>
            <a:gdLst>
              <a:gd name="connsiteX0" fmla="*/ 4064000 w 4064000"/>
              <a:gd name="connsiteY0" fmla="*/ 0 h 939800"/>
              <a:gd name="connsiteX1" fmla="*/ 3181350 w 4064000"/>
              <a:gd name="connsiteY1" fmla="*/ 349250 h 939800"/>
              <a:gd name="connsiteX2" fmla="*/ 0 w 4064000"/>
              <a:gd name="connsiteY2" fmla="*/ 939800 h 939800"/>
              <a:gd name="connsiteX3" fmla="*/ 933450 w 4064000"/>
              <a:gd name="connsiteY3" fmla="*/ 565150 h 939800"/>
              <a:gd name="connsiteX4" fmla="*/ 4064000 w 4064000"/>
              <a:gd name="connsiteY4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939800">
                <a:moveTo>
                  <a:pt x="4064000" y="0"/>
                </a:moveTo>
                <a:lnTo>
                  <a:pt x="3181350" y="349250"/>
                </a:lnTo>
                <a:lnTo>
                  <a:pt x="0" y="939800"/>
                </a:lnTo>
                <a:lnTo>
                  <a:pt x="933450" y="565150"/>
                </a:lnTo>
                <a:lnTo>
                  <a:pt x="4064000" y="0"/>
                </a:lnTo>
                <a:close/>
              </a:path>
            </a:pathLst>
          </a:custGeom>
          <a:solidFill>
            <a:srgbClr val="3A4D5C"/>
          </a:solidFill>
          <a:ln>
            <a:solidFill>
              <a:srgbClr val="3A4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任意多边形 11">
            <a:extLst>
              <a:ext uri="{FF2B5EF4-FFF2-40B4-BE49-F238E27FC236}">
                <a16:creationId xmlns:a16="http://schemas.microsoft.com/office/drawing/2014/main" id="{B8ACCFC7-51D6-4E3F-9E8B-459B4DCADC44}"/>
              </a:ext>
            </a:extLst>
          </p:cNvPr>
          <p:cNvSpPr/>
          <p:nvPr/>
        </p:nvSpPr>
        <p:spPr>
          <a:xfrm>
            <a:off x="5976845" y="4030240"/>
            <a:ext cx="5001384" cy="1421876"/>
          </a:xfrm>
          <a:custGeom>
            <a:avLst/>
            <a:gdLst>
              <a:gd name="connsiteX0" fmla="*/ 0 w 4203700"/>
              <a:gd name="connsiteY0" fmla="*/ 762000 h 1428750"/>
              <a:gd name="connsiteX1" fmla="*/ 6350 w 4203700"/>
              <a:gd name="connsiteY1" fmla="*/ 1428750 h 1428750"/>
              <a:gd name="connsiteX2" fmla="*/ 4197350 w 4203700"/>
              <a:gd name="connsiteY2" fmla="*/ 641350 h 1428750"/>
              <a:gd name="connsiteX3" fmla="*/ 4203700 w 4203700"/>
              <a:gd name="connsiteY3" fmla="*/ 0 h 1428750"/>
              <a:gd name="connsiteX4" fmla="*/ 0 w 4203700"/>
              <a:gd name="connsiteY4" fmla="*/ 76200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700" h="1428750">
                <a:moveTo>
                  <a:pt x="0" y="762000"/>
                </a:moveTo>
                <a:cubicBezTo>
                  <a:pt x="2117" y="984250"/>
                  <a:pt x="4233" y="1206500"/>
                  <a:pt x="6350" y="1428750"/>
                </a:cubicBezTo>
                <a:lnTo>
                  <a:pt x="4197350" y="641350"/>
                </a:lnTo>
                <a:cubicBezTo>
                  <a:pt x="4199467" y="427567"/>
                  <a:pt x="4201583" y="213783"/>
                  <a:pt x="4203700" y="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24">
            <a:extLst>
              <a:ext uri="{FF2B5EF4-FFF2-40B4-BE49-F238E27FC236}">
                <a16:creationId xmlns:a16="http://schemas.microsoft.com/office/drawing/2014/main" id="{939AB996-7FD2-44D8-880A-9DB5F1F35BC4}"/>
              </a:ext>
            </a:extLst>
          </p:cNvPr>
          <p:cNvSpPr txBox="1"/>
          <p:nvPr/>
        </p:nvSpPr>
        <p:spPr>
          <a:xfrm rot="21110104">
            <a:off x="6469936" y="4608053"/>
            <a:ext cx="288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問題除錯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6650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B13DE5-C3BF-4B07-B5C2-6B91160D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83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6E6262-C42F-4EA5-8647-3F2BAAA0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Section 4: </a:t>
            </a:r>
            <a:b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問題除錯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923FF2-319B-49E7-B314-5272FB26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040" y="2724430"/>
            <a:ext cx="4690872" cy="2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19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4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8431DD-DEBB-4361-9F7A-A026F678C438}"/>
              </a:ext>
            </a:extLst>
          </p:cNvPr>
          <p:cNvSpPr/>
          <p:nvPr/>
        </p:nvSpPr>
        <p:spPr>
          <a:xfrm>
            <a:off x="10942710" y="676177"/>
            <a:ext cx="1691014" cy="1691014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BE62B6-630C-48FD-9AAA-6CB9343D1A0D}"/>
              </a:ext>
            </a:extLst>
          </p:cNvPr>
          <p:cNvSpPr/>
          <p:nvPr/>
        </p:nvSpPr>
        <p:spPr>
          <a:xfrm>
            <a:off x="-3980704" y="2962124"/>
            <a:ext cx="4408913" cy="4408913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Arc 5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CC61CD-425F-41B5-9B43-F092374241F3}"/>
              </a:ext>
            </a:extLst>
          </p:cNvPr>
          <p:cNvSpPr/>
          <p:nvPr/>
        </p:nvSpPr>
        <p:spPr>
          <a:xfrm>
            <a:off x="547149" y="503966"/>
            <a:ext cx="78805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ERROR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C3322D-582D-4CD5-9833-2CF69672EF39}"/>
              </a:ext>
            </a:extLst>
          </p:cNvPr>
          <p:cNvSpPr/>
          <p:nvPr/>
        </p:nvSpPr>
        <p:spPr>
          <a:xfrm>
            <a:off x="5348614" y="200416"/>
            <a:ext cx="2968668" cy="1321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企业专利中工作七个最常犯错误- 知乎">
            <a:extLst>
              <a:ext uri="{FF2B5EF4-FFF2-40B4-BE49-F238E27FC236}">
                <a16:creationId xmlns:a16="http://schemas.microsoft.com/office/drawing/2014/main" id="{C9A70E3C-164E-45DA-84B3-3C10CD80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55" y="-362809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7118B97-672B-4603-88BE-B2D293F6B712}"/>
              </a:ext>
            </a:extLst>
          </p:cNvPr>
          <p:cNvCxnSpPr/>
          <p:nvPr/>
        </p:nvCxnSpPr>
        <p:spPr>
          <a:xfrm>
            <a:off x="3274142" y="6682284"/>
            <a:ext cx="8917858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76041A-7F4F-4982-A53E-C6F054D35C35}"/>
              </a:ext>
            </a:extLst>
          </p:cNvPr>
          <p:cNvSpPr/>
          <p:nvPr/>
        </p:nvSpPr>
        <p:spPr>
          <a:xfrm>
            <a:off x="547149" y="1394605"/>
            <a:ext cx="117071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由於電腦沒有</a:t>
            </a:r>
            <a:r>
              <a:rPr lang="en-US" altLang="zh-TW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GPU</a:t>
            </a: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我們使用</a:t>
            </a:r>
            <a:r>
              <a:rPr lang="en-US" altLang="zh-TW" sz="2400" b="1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</a:t>
            </a: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來代替 加快訓練速度 雖然有些缺點</a:t>
            </a:r>
          </a:p>
          <a:p>
            <a:endParaRPr lang="en-US" altLang="zh-TW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 的優點：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免費且在雲端，隨時隨地可取用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超大的 GPU memory（16GB），遠勝 2080 Ti，訓練 YOLO V3 時，batch 可以設得更大來加快訓練速度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預設已安裝好一些常用的 AI frameworks，進入 Colab 即可直接使用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連接 Google Drive 相當方便，只要空間夠大，便可先預存大量的 dataset 備用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 的缺點：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使用上的時間限制（12 hrs）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必須一直開啟著瀏覽器來避免 Colab 視窗關閉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在執行時很容易出現 Javascript 的警告或錯誤訊息，造成執行中斷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 Dataset 上傳到 Google Drive 的時間及空間上成本</a:t>
            </a:r>
          </a:p>
          <a:p>
            <a:r>
              <a:rPr lang="zh-TW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 與 Google Drive 之間的讀取速度緩慢，拖累了 GPU 的執行速度</a:t>
            </a:r>
          </a:p>
        </p:txBody>
      </p:sp>
    </p:spTree>
    <p:extLst>
      <p:ext uri="{BB962C8B-B14F-4D97-AF65-F5344CB8AC3E}">
        <p14:creationId xmlns:p14="http://schemas.microsoft.com/office/powerpoint/2010/main" val="30293414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4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8431DD-DEBB-4361-9F7A-A026F678C438}"/>
              </a:ext>
            </a:extLst>
          </p:cNvPr>
          <p:cNvSpPr/>
          <p:nvPr/>
        </p:nvSpPr>
        <p:spPr>
          <a:xfrm>
            <a:off x="10942710" y="676177"/>
            <a:ext cx="1691014" cy="1691014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BE62B6-630C-48FD-9AAA-6CB9343D1A0D}"/>
              </a:ext>
            </a:extLst>
          </p:cNvPr>
          <p:cNvSpPr/>
          <p:nvPr/>
        </p:nvSpPr>
        <p:spPr>
          <a:xfrm>
            <a:off x="-3980704" y="2962124"/>
            <a:ext cx="4408913" cy="4408913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Arc 5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CC61CD-425F-41B5-9B43-F092374241F3}"/>
              </a:ext>
            </a:extLst>
          </p:cNvPr>
          <p:cNvSpPr/>
          <p:nvPr/>
        </p:nvSpPr>
        <p:spPr>
          <a:xfrm>
            <a:off x="547149" y="503966"/>
            <a:ext cx="78805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5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ERROR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C3322D-582D-4CD5-9833-2CF69672EF39}"/>
              </a:ext>
            </a:extLst>
          </p:cNvPr>
          <p:cNvSpPr/>
          <p:nvPr/>
        </p:nvSpPr>
        <p:spPr>
          <a:xfrm>
            <a:off x="5348614" y="200416"/>
            <a:ext cx="2968668" cy="1321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企业专利中工作七个最常犯错误- 知乎">
            <a:extLst>
              <a:ext uri="{FF2B5EF4-FFF2-40B4-BE49-F238E27FC236}">
                <a16:creationId xmlns:a16="http://schemas.microsoft.com/office/drawing/2014/main" id="{C9A70E3C-164E-45DA-84B3-3C10CD80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55" y="-362809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7118B97-672B-4603-88BE-B2D293F6B712}"/>
              </a:ext>
            </a:extLst>
          </p:cNvPr>
          <p:cNvCxnSpPr/>
          <p:nvPr/>
        </p:nvCxnSpPr>
        <p:spPr>
          <a:xfrm>
            <a:off x="3274142" y="6682284"/>
            <a:ext cx="8917858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E31E09D-AA1A-4077-A718-220376FCCA04}"/>
              </a:ext>
            </a:extLst>
          </p:cNvPr>
          <p:cNvSpPr/>
          <p:nvPr/>
        </p:nvSpPr>
        <p:spPr>
          <a:xfrm>
            <a:off x="838200" y="1736313"/>
            <a:ext cx="779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環境設定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</a:t>
            </a:r>
            <a:r>
              <a:rPr lang="en-US" altLang="zh-TW" sz="2400" dirty="0" err="1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加入</a:t>
            </a:r>
            <a:r>
              <a:rPr lang="en-US" altLang="zh-TW" sz="2400" dirty="0" err="1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javascript</a:t>
            </a:r>
            <a:r>
              <a:rPr lang="en-US" altLang="zh-TW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whitelist</a:t>
            </a:r>
          </a:p>
          <a:p>
            <a:r>
              <a:rPr lang="en-US" altLang="zh-TW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Chrome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：設定→網站設定→ </a:t>
            </a:r>
            <a:r>
              <a:rPr lang="en-US" altLang="zh-TW" sz="2400" dirty="0" err="1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Javascript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，將下列三個網域加入</a:t>
            </a:r>
            <a:r>
              <a:rPr lang="en-US" altLang="zh-TW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white list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，讓</a:t>
            </a:r>
            <a:r>
              <a:rPr lang="en-US" altLang="zh-TW" sz="2400" dirty="0" err="1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Colab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頁面可長時間持續的執行不會產生</a:t>
            </a:r>
            <a:r>
              <a:rPr lang="en-US" altLang="zh-TW" sz="2400" dirty="0" err="1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javascript</a:t>
            </a:r>
            <a:r>
              <a:rPr lang="en-US" altLang="zh-TW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error</a:t>
            </a:r>
            <a:r>
              <a:rPr lang="zh-TW" altLang="en-US" sz="2400" dirty="0">
                <a:solidFill>
                  <a:srgbClr val="55555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altLang="en-US" sz="2400" b="0" i="0" dirty="0">
              <a:solidFill>
                <a:srgbClr val="555555"/>
              </a:solidFill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A4B595F-1575-404D-A8D4-CB45E38B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6" y="3419422"/>
            <a:ext cx="9915453" cy="29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851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B13DE5-C3BF-4B07-B5C2-6B91160D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83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6E6262-C42F-4EA5-8647-3F2BAAA0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Section 5:</a:t>
            </a:r>
            <a:b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未來展望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923FF2-319B-49E7-B314-5272FB26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040" y="2724430"/>
            <a:ext cx="4690872" cy="2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形: 空心 1">
            <a:extLst>
              <a:ext uri="{FF2B5EF4-FFF2-40B4-BE49-F238E27FC236}">
                <a16:creationId xmlns:a16="http://schemas.microsoft.com/office/drawing/2014/main" id="{5505164E-1B0B-4EED-B180-3626827462D0}"/>
              </a:ext>
            </a:extLst>
          </p:cNvPr>
          <p:cNvSpPr/>
          <p:nvPr/>
        </p:nvSpPr>
        <p:spPr>
          <a:xfrm>
            <a:off x="10936941" y="333487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5" name="圓形: 空心 4">
            <a:extLst>
              <a:ext uri="{FF2B5EF4-FFF2-40B4-BE49-F238E27FC236}">
                <a16:creationId xmlns:a16="http://schemas.microsoft.com/office/drawing/2014/main" id="{EF381AC8-D66E-4C42-94EF-879057E5161C}"/>
              </a:ext>
            </a:extLst>
          </p:cNvPr>
          <p:cNvSpPr/>
          <p:nvPr/>
        </p:nvSpPr>
        <p:spPr>
          <a:xfrm>
            <a:off x="10625941" y="1518062"/>
            <a:ext cx="1718744" cy="171874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6" name="圓形: 空心 5">
            <a:extLst>
              <a:ext uri="{FF2B5EF4-FFF2-40B4-BE49-F238E27FC236}">
                <a16:creationId xmlns:a16="http://schemas.microsoft.com/office/drawing/2014/main" id="{BD49601A-9FE0-4257-A1EB-04E2FE0D0D1F}"/>
              </a:ext>
            </a:extLst>
          </p:cNvPr>
          <p:cNvSpPr/>
          <p:nvPr/>
        </p:nvSpPr>
        <p:spPr>
          <a:xfrm>
            <a:off x="10936941" y="333487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7" name="圓形: 空心 6">
            <a:extLst>
              <a:ext uri="{FF2B5EF4-FFF2-40B4-BE49-F238E27FC236}">
                <a16:creationId xmlns:a16="http://schemas.microsoft.com/office/drawing/2014/main" id="{3E738888-4CA5-40F4-9136-0CA811B06AF5}"/>
              </a:ext>
            </a:extLst>
          </p:cNvPr>
          <p:cNvSpPr/>
          <p:nvPr/>
        </p:nvSpPr>
        <p:spPr>
          <a:xfrm>
            <a:off x="11515832" y="224415"/>
            <a:ext cx="1079961" cy="1079961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CE59A5-4243-46D0-9D9E-BFF1D5888E3D}"/>
              </a:ext>
            </a:extLst>
          </p:cNvPr>
          <p:cNvSpPr/>
          <p:nvPr/>
        </p:nvSpPr>
        <p:spPr>
          <a:xfrm>
            <a:off x="136187" y="-175098"/>
            <a:ext cx="272375" cy="73054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1BC96BB-AC8C-4493-881D-BEE4421F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71" y="1419999"/>
            <a:ext cx="10515600" cy="5644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1. </a:t>
            </a:r>
            <a:r>
              <a:rPr lang="zh-TW" altLang="en-US" b="1" dirty="0"/>
              <a:t>整理資料集：資料增強 </a:t>
            </a:r>
            <a:r>
              <a:rPr lang="en-US" altLang="zh-TW" b="1" dirty="0"/>
              <a:t>(data augmentation)</a:t>
            </a:r>
          </a:p>
          <a:p>
            <a:pPr marL="0" indent="0">
              <a:buNone/>
            </a:pPr>
            <a:r>
              <a:rPr lang="zh-TW" altLang="en-US" dirty="0"/>
              <a:t>可以在設定文件中 </a:t>
            </a:r>
            <a:r>
              <a:rPr lang="en-US" altLang="zh-TW" dirty="0"/>
              <a:t>(.</a:t>
            </a:r>
            <a:r>
              <a:rPr lang="en-US" altLang="zh-TW" dirty="0" err="1"/>
              <a:t>cfg</a:t>
            </a:r>
            <a:r>
              <a:rPr lang="en-US" altLang="zh-TW" dirty="0"/>
              <a:t>) </a:t>
            </a:r>
            <a:r>
              <a:rPr lang="zh-TW" altLang="en-US" dirty="0"/>
              <a:t>做資料增強，例如：旋轉 </a:t>
            </a:r>
            <a:r>
              <a:rPr lang="en-US" altLang="zh-TW" dirty="0"/>
              <a:t>(angle)</a:t>
            </a:r>
            <a:r>
              <a:rPr lang="zh-TW" altLang="en-US" dirty="0"/>
              <a:t>、曝光 </a:t>
            </a:r>
            <a:r>
              <a:rPr lang="en-US" altLang="zh-TW" dirty="0"/>
              <a:t>(exposure)</a:t>
            </a:r>
            <a:r>
              <a:rPr lang="zh-TW" altLang="en-US" dirty="0"/>
              <a:t>、飽和度 </a:t>
            </a:r>
            <a:r>
              <a:rPr lang="en-US" altLang="zh-TW" dirty="0"/>
              <a:t>(saturation)</a:t>
            </a:r>
            <a:r>
              <a:rPr lang="zh-TW" altLang="en-US" dirty="0"/>
              <a:t>、色調 </a:t>
            </a:r>
            <a:r>
              <a:rPr lang="en-US" altLang="zh-TW" dirty="0"/>
              <a:t>(hue)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2. </a:t>
            </a:r>
            <a:r>
              <a:rPr lang="zh-TW" altLang="en-US" b="1" dirty="0"/>
              <a:t>整理資料集：負面的訓練樣本</a:t>
            </a:r>
          </a:p>
          <a:p>
            <a:pPr marL="0" indent="0">
              <a:buNone/>
            </a:pPr>
            <a:r>
              <a:rPr lang="zh-TW" altLang="en-US" dirty="0"/>
              <a:t>要有負面的訓練樣本，也就是沒有 </a:t>
            </a:r>
            <a:r>
              <a:rPr lang="en-US" altLang="zh-TW" dirty="0"/>
              <a:t>bounding box </a:t>
            </a:r>
            <a:r>
              <a:rPr lang="zh-TW" altLang="en-US" dirty="0"/>
              <a:t>的影像。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b="1" dirty="0"/>
              <a:t>3. </a:t>
            </a:r>
            <a:r>
              <a:rPr lang="zh-TW" altLang="en-US" b="1" dirty="0"/>
              <a:t>提高解析度</a:t>
            </a:r>
          </a:p>
          <a:p>
            <a:pPr marL="0" indent="0">
              <a:buNone/>
            </a:pPr>
            <a:r>
              <a:rPr lang="zh-TW" altLang="en-US" dirty="0"/>
              <a:t>訓練時將設定文件 </a:t>
            </a:r>
            <a:r>
              <a:rPr lang="en-US" altLang="zh-TW" dirty="0"/>
              <a:t>(.</a:t>
            </a:r>
            <a:r>
              <a:rPr lang="en-US" altLang="zh-TW" dirty="0" err="1"/>
              <a:t>cfg</a:t>
            </a:r>
            <a:r>
              <a:rPr lang="en-US" altLang="zh-TW" dirty="0"/>
              <a:t>) </a:t>
            </a:r>
            <a:r>
              <a:rPr lang="zh-TW" altLang="en-US" dirty="0"/>
              <a:t>中的解析度設為符合該網路的最高解析度 </a:t>
            </a:r>
            <a:r>
              <a:rPr lang="en-US" altLang="zh-TW" dirty="0"/>
              <a:t>(height=608, width=608)</a:t>
            </a:r>
            <a:r>
              <a:rPr lang="zh-TW" altLang="en-US" dirty="0"/>
              <a:t>，或任何 </a:t>
            </a:r>
            <a:r>
              <a:rPr lang="en-US" altLang="zh-TW" dirty="0"/>
              <a:t>&gt;32 </a:t>
            </a:r>
            <a:r>
              <a:rPr lang="zh-TW" altLang="en-US" dirty="0"/>
              <a:t>的 </a:t>
            </a:r>
            <a:r>
              <a:rPr lang="en-US" altLang="zh-TW" dirty="0"/>
              <a:t>2 </a:t>
            </a:r>
            <a:r>
              <a:rPr lang="zh-TW" altLang="en-US" dirty="0"/>
              <a:t>次方倍。另外，</a:t>
            </a:r>
            <a:r>
              <a:rPr lang="en-US" altLang="zh-TW" dirty="0"/>
              <a:t>training </a:t>
            </a:r>
            <a:r>
              <a:rPr lang="zh-TW" altLang="en-US" dirty="0"/>
              <a:t>用較低解析度， </a:t>
            </a:r>
            <a:r>
              <a:rPr lang="en-US" altLang="zh-TW" dirty="0"/>
              <a:t>detect </a:t>
            </a:r>
            <a:r>
              <a:rPr lang="zh-TW" altLang="en-US" dirty="0"/>
              <a:t>時再將解析度調高也能提升部分準確度。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440B5B-65C6-4E7F-AEC6-4DA135F22D93}"/>
              </a:ext>
            </a:extLst>
          </p:cNvPr>
          <p:cNvSpPr/>
          <p:nvPr/>
        </p:nvSpPr>
        <p:spPr>
          <a:xfrm>
            <a:off x="759480" y="265538"/>
            <a:ext cx="6115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 </a:t>
            </a:r>
            <a:r>
              <a:rPr lang="en-US" altLang="zh-TW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 </a:t>
            </a:r>
            <a:r>
              <a:rPr lang="zh-TW" altLang="en-US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模型的方法</a:t>
            </a:r>
            <a:endParaRPr lang="zh-TW" altLang="en-US" sz="4800" b="1" i="0" dirty="0">
              <a:solidFill>
                <a:srgbClr val="403D3A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C8331-5B81-4823-A6BB-0D439CC2B2F6}"/>
              </a:ext>
            </a:extLst>
          </p:cNvPr>
          <p:cNvSpPr/>
          <p:nvPr/>
        </p:nvSpPr>
        <p:spPr>
          <a:xfrm>
            <a:off x="6120342" y="6488668"/>
            <a:ext cx="593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https://mropengate.blogspot.com/2018/06/yolo-yolov3.html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180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形: 空心 1">
            <a:extLst>
              <a:ext uri="{FF2B5EF4-FFF2-40B4-BE49-F238E27FC236}">
                <a16:creationId xmlns:a16="http://schemas.microsoft.com/office/drawing/2014/main" id="{5505164E-1B0B-4EED-B180-3626827462D0}"/>
              </a:ext>
            </a:extLst>
          </p:cNvPr>
          <p:cNvSpPr/>
          <p:nvPr/>
        </p:nvSpPr>
        <p:spPr>
          <a:xfrm>
            <a:off x="10936941" y="333487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5" name="圓形: 空心 4">
            <a:extLst>
              <a:ext uri="{FF2B5EF4-FFF2-40B4-BE49-F238E27FC236}">
                <a16:creationId xmlns:a16="http://schemas.microsoft.com/office/drawing/2014/main" id="{EF381AC8-D66E-4C42-94EF-879057E5161C}"/>
              </a:ext>
            </a:extLst>
          </p:cNvPr>
          <p:cNvSpPr/>
          <p:nvPr/>
        </p:nvSpPr>
        <p:spPr>
          <a:xfrm>
            <a:off x="10617549" y="1583401"/>
            <a:ext cx="1718744" cy="171874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6" name="圓形: 空心 5">
            <a:extLst>
              <a:ext uri="{FF2B5EF4-FFF2-40B4-BE49-F238E27FC236}">
                <a16:creationId xmlns:a16="http://schemas.microsoft.com/office/drawing/2014/main" id="{BD49601A-9FE0-4257-A1EB-04E2FE0D0D1F}"/>
              </a:ext>
            </a:extLst>
          </p:cNvPr>
          <p:cNvSpPr/>
          <p:nvPr/>
        </p:nvSpPr>
        <p:spPr>
          <a:xfrm>
            <a:off x="10936941" y="333487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7" name="圓形: 空心 6">
            <a:extLst>
              <a:ext uri="{FF2B5EF4-FFF2-40B4-BE49-F238E27FC236}">
                <a16:creationId xmlns:a16="http://schemas.microsoft.com/office/drawing/2014/main" id="{3E738888-4CA5-40F4-9136-0CA811B06AF5}"/>
              </a:ext>
            </a:extLst>
          </p:cNvPr>
          <p:cNvSpPr/>
          <p:nvPr/>
        </p:nvSpPr>
        <p:spPr>
          <a:xfrm>
            <a:off x="11652019" y="141055"/>
            <a:ext cx="1079961" cy="1079961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CE59A5-4243-46D0-9D9E-BFF1D5888E3D}"/>
              </a:ext>
            </a:extLst>
          </p:cNvPr>
          <p:cNvSpPr/>
          <p:nvPr/>
        </p:nvSpPr>
        <p:spPr>
          <a:xfrm>
            <a:off x="136187" y="-175098"/>
            <a:ext cx="272375" cy="73054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1BC96BB-AC8C-4493-881D-BEE4421F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80" y="1485450"/>
            <a:ext cx="10515600" cy="5644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4. </a:t>
            </a:r>
            <a:r>
              <a:rPr lang="zh-TW" altLang="en-US" b="1" dirty="0"/>
              <a:t>使用聚類方法 </a:t>
            </a:r>
            <a:r>
              <a:rPr lang="en-US" altLang="zh-TW" b="1" dirty="0"/>
              <a:t>(clustering) </a:t>
            </a:r>
            <a:r>
              <a:rPr lang="zh-TW" altLang="en-US" b="1" dirty="0"/>
              <a:t>重新計算 </a:t>
            </a:r>
            <a:r>
              <a:rPr lang="en-US" altLang="zh-TW" b="1" dirty="0"/>
              <a:t>anchors box </a:t>
            </a:r>
            <a:r>
              <a:rPr lang="zh-TW" altLang="en-US" b="1" dirty="0"/>
              <a:t>大小</a:t>
            </a:r>
            <a:br>
              <a:rPr lang="zh-TW" altLang="en-US" dirty="0"/>
            </a:br>
            <a:r>
              <a:rPr lang="zh-TW" altLang="en-US" dirty="0"/>
              <a:t>根據原論文， 用 </a:t>
            </a:r>
            <a:r>
              <a:rPr lang="en-US" altLang="zh-TW" dirty="0"/>
              <a:t>k-means </a:t>
            </a:r>
            <a:r>
              <a:rPr lang="zh-TW" altLang="en-US" dirty="0"/>
              <a:t>方法從訓練樣本中選出適合的 </a:t>
            </a:r>
            <a:r>
              <a:rPr lang="en-US" altLang="zh-TW" dirty="0"/>
              <a:t>anchor boxes</a:t>
            </a:r>
            <a:r>
              <a:rPr lang="zh-TW" altLang="en-US" dirty="0"/>
              <a:t>，並將結果填入設定檔。</a:t>
            </a: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r>
              <a:rPr lang="en-US" altLang="zh-TW" b="1" dirty="0"/>
              <a:t>5. </a:t>
            </a:r>
            <a:r>
              <a:rPr lang="zh-TW" altLang="en-US" b="1" dirty="0"/>
              <a:t>微調模型 </a:t>
            </a:r>
            <a:r>
              <a:rPr lang="en-US" altLang="zh-TW" b="1" dirty="0"/>
              <a:t>(fine-tune)</a:t>
            </a:r>
          </a:p>
          <a:p>
            <a:pPr marL="0" indent="0">
              <a:buNone/>
            </a:pPr>
            <a:r>
              <a:rPr lang="zh-TW" altLang="en-US" dirty="0"/>
              <a:t>可以使用 </a:t>
            </a:r>
            <a:r>
              <a:rPr lang="en-US" altLang="zh-TW" dirty="0" err="1"/>
              <a:t>stopbackward</a:t>
            </a:r>
            <a:r>
              <a:rPr lang="en-US" altLang="zh-TW" dirty="0"/>
              <a:t>=1 </a:t>
            </a:r>
            <a:r>
              <a:rPr lang="zh-TW" altLang="en-US" dirty="0"/>
              <a:t>禁止訓練某些層來做 </a:t>
            </a:r>
            <a:r>
              <a:rPr lang="en-US" altLang="zh-TW" dirty="0"/>
              <a:t>fine-tune</a:t>
            </a:r>
            <a:r>
              <a:rPr lang="zh-TW" altLang="en-US" dirty="0"/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440B5B-65C6-4E7F-AEC6-4DA135F22D93}"/>
              </a:ext>
            </a:extLst>
          </p:cNvPr>
          <p:cNvSpPr/>
          <p:nvPr/>
        </p:nvSpPr>
        <p:spPr>
          <a:xfrm>
            <a:off x="759480" y="265538"/>
            <a:ext cx="6115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 </a:t>
            </a:r>
            <a:r>
              <a:rPr lang="en-US" altLang="zh-TW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 </a:t>
            </a:r>
            <a:r>
              <a:rPr lang="zh-TW" altLang="en-US" sz="4800" b="1" dirty="0">
                <a:solidFill>
                  <a:srgbClr val="403D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模型的方法</a:t>
            </a:r>
            <a:endParaRPr lang="zh-TW" altLang="en-US" sz="4800" b="1" i="0" dirty="0">
              <a:solidFill>
                <a:srgbClr val="403D3A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89948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54001" y="2011242"/>
            <a:ext cx="7554314" cy="1442735"/>
            <a:chOff x="1419655" y="1993404"/>
            <a:chExt cx="6032665" cy="115212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419655" y="2497460"/>
              <a:ext cx="603266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41965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3451140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5564105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7450413" y="2497460"/>
              <a:ext cx="0" cy="64807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499992" y="1993404"/>
              <a:ext cx="1" cy="5040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29"/>
          <p:cNvSpPr txBox="1"/>
          <p:nvPr/>
        </p:nvSpPr>
        <p:spPr>
          <a:xfrm>
            <a:off x="1222529" y="4264976"/>
            <a:ext cx="2524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遇到體溫較高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再進二次量測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3576209" y="4250812"/>
            <a:ext cx="238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降低單一攝影機拍攝人臉角度不同造成的影響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6111307" y="4235096"/>
            <a:ext cx="252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搭配門禁系統製作閘門，自動攔截不符合的人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32"/>
          <p:cNvSpPr txBox="1"/>
          <p:nvPr/>
        </p:nvSpPr>
        <p:spPr>
          <a:xfrm>
            <a:off x="8756042" y="4250812"/>
            <a:ext cx="238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公司將顧客人流來規劃產品的走向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1690490" y="5842216"/>
            <a:ext cx="360684" cy="310935"/>
          </a:xfrm>
          <a:prstGeom prst="triangle">
            <a:avLst/>
          </a:prstGeom>
          <a:solidFill>
            <a:srgbClr val="CF1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34"/>
          <p:cNvSpPr txBox="1"/>
          <p:nvPr/>
        </p:nvSpPr>
        <p:spPr>
          <a:xfrm>
            <a:off x="2154402" y="5674518"/>
            <a:ext cx="8166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根據以上這幾個項目 再讓程式更加完善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319063" y="670782"/>
            <a:ext cx="3611062" cy="1338886"/>
            <a:chOff x="3385609" y="1289874"/>
            <a:chExt cx="2320263" cy="576064"/>
          </a:xfrm>
          <a:solidFill>
            <a:srgbClr val="EA5322"/>
          </a:solidFill>
        </p:grpSpPr>
        <p:sp>
          <p:nvSpPr>
            <p:cNvPr id="16" name="矩形 15"/>
            <p:cNvSpPr/>
            <p:nvPr/>
          </p:nvSpPr>
          <p:spPr>
            <a:xfrm>
              <a:off x="3385609" y="1289874"/>
              <a:ext cx="2320263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35"/>
            <p:cNvSpPr txBox="1"/>
            <p:nvPr/>
          </p:nvSpPr>
          <p:spPr>
            <a:xfrm>
              <a:off x="3547053" y="1367705"/>
              <a:ext cx="1997374" cy="39726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未來發想</a:t>
              </a:r>
              <a:endParaRPr lang="en-US" altLang="zh-CN" sz="5400" b="1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01343" y="3453977"/>
            <a:ext cx="2384533" cy="721368"/>
            <a:chOff x="467544" y="3018066"/>
            <a:chExt cx="1904222" cy="576064"/>
          </a:xfrm>
          <a:solidFill>
            <a:srgbClr val="FCC818"/>
          </a:solidFill>
        </p:grpSpPr>
        <p:sp>
          <p:nvSpPr>
            <p:cNvPr id="19" name="矩形 18"/>
            <p:cNvSpPr/>
            <p:nvPr/>
          </p:nvSpPr>
          <p:spPr>
            <a:xfrm>
              <a:off x="46754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820656" y="3097184"/>
              <a:ext cx="1294451" cy="4178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溫度感測</a:t>
              </a:r>
              <a:endPara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76210" y="3453977"/>
            <a:ext cx="2384532" cy="721368"/>
            <a:chOff x="2523762" y="3018066"/>
            <a:chExt cx="1904222" cy="576064"/>
          </a:xfrm>
          <a:solidFill>
            <a:srgbClr val="3A8898"/>
          </a:solidFill>
        </p:grpSpPr>
        <p:sp>
          <p:nvSpPr>
            <p:cNvPr id="22" name="矩形 21"/>
            <p:cNvSpPr/>
            <p:nvPr/>
          </p:nvSpPr>
          <p:spPr>
            <a:xfrm>
              <a:off x="2523762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Box 37"/>
            <p:cNvSpPr txBox="1"/>
            <p:nvPr/>
          </p:nvSpPr>
          <p:spPr>
            <a:xfrm>
              <a:off x="2685274" y="3104935"/>
              <a:ext cx="1581197" cy="4178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全方位角度</a:t>
              </a:r>
              <a:endPara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91168" y="3453977"/>
            <a:ext cx="2384533" cy="721368"/>
            <a:chOff x="4611994" y="3018066"/>
            <a:chExt cx="1904222" cy="576064"/>
          </a:xfrm>
          <a:solidFill>
            <a:srgbClr val="EA5322"/>
          </a:solidFill>
        </p:grpSpPr>
        <p:sp>
          <p:nvSpPr>
            <p:cNvPr id="25" name="矩形 24"/>
            <p:cNvSpPr/>
            <p:nvPr/>
          </p:nvSpPr>
          <p:spPr>
            <a:xfrm>
              <a:off x="4611994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TextBox 38"/>
            <p:cNvSpPr txBox="1"/>
            <p:nvPr/>
          </p:nvSpPr>
          <p:spPr>
            <a:xfrm>
              <a:off x="5251852" y="3097184"/>
              <a:ext cx="720960" cy="4178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門禁</a:t>
              </a:r>
              <a:endParaRPr lang="zh-CN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806125" y="3453977"/>
            <a:ext cx="2384533" cy="721368"/>
            <a:chOff x="6700226" y="3018066"/>
            <a:chExt cx="1904222" cy="576064"/>
          </a:xfrm>
          <a:solidFill>
            <a:srgbClr val="2E648B"/>
          </a:solidFill>
        </p:grpSpPr>
        <p:sp>
          <p:nvSpPr>
            <p:cNvPr id="28" name="矩形 27"/>
            <p:cNvSpPr/>
            <p:nvPr/>
          </p:nvSpPr>
          <p:spPr>
            <a:xfrm>
              <a:off x="6700226" y="3018066"/>
              <a:ext cx="190422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Box 39"/>
            <p:cNvSpPr txBox="1"/>
            <p:nvPr/>
          </p:nvSpPr>
          <p:spPr>
            <a:xfrm>
              <a:off x="7087042" y="3129513"/>
              <a:ext cx="1130596" cy="36867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人流分析</a:t>
              </a:r>
              <a:endParaRPr lang="zh-CN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705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F4F150-BAAD-410F-B08D-751622FA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71" y="972597"/>
            <a:ext cx="3200400" cy="44611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參考網址</a:t>
            </a:r>
            <a:b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b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參考資訊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D00655-3852-41BD-A779-1B59D991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065" y="884389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TW" sz="2000" dirty="0">
                <a:hlinkClick r:id="rId2"/>
              </a:rPr>
              <a:t>https://www.novaface.com.tw/features.html</a:t>
            </a:r>
            <a:endParaRPr lang="en-US" altLang="zh-TW" sz="2000" dirty="0"/>
          </a:p>
          <a:p>
            <a:r>
              <a:rPr lang="en-US" altLang="zh-TW" sz="2000" dirty="0">
                <a:hlinkClick r:id="rId3"/>
              </a:rPr>
              <a:t>https://colab.research.google.com/</a:t>
            </a:r>
            <a:endParaRPr lang="en-US" altLang="zh-TW" sz="2000" dirty="0"/>
          </a:p>
          <a:p>
            <a:r>
              <a:rPr lang="en-US" altLang="zh-TW" sz="2000" dirty="0">
                <a:hlinkClick r:id="rId4"/>
              </a:rPr>
              <a:t>https://pjreddie.com/darknet/yolo/</a:t>
            </a:r>
            <a:endParaRPr lang="en-US" altLang="zh-TW" sz="2000" dirty="0"/>
          </a:p>
          <a:p>
            <a:r>
              <a:rPr lang="en-US" altLang="zh-TW" sz="2000" dirty="0">
                <a:hlinkClick r:id="rId5"/>
              </a:rPr>
              <a:t>https://www.youtube.com/watch?v=C0Otd6_jGmE</a:t>
            </a:r>
            <a:endParaRPr lang="en-US" altLang="zh-TW" sz="2000" dirty="0"/>
          </a:p>
          <a:p>
            <a:r>
              <a:rPr lang="en-US" altLang="zh-TW" sz="2000" dirty="0">
                <a:hlinkClick r:id="rId6"/>
              </a:rPr>
              <a:t>https://www.novaface.com.tw/price.html</a:t>
            </a:r>
            <a:endParaRPr lang="en-US" altLang="zh-TW" sz="2000" dirty="0"/>
          </a:p>
          <a:p>
            <a:r>
              <a:rPr lang="en-US" altLang="zh-TW" sz="2000" dirty="0">
                <a:hlinkClick r:id="rId7"/>
              </a:rPr>
              <a:t>http://www.bcc.com.tw/newsView.4068758</a:t>
            </a:r>
            <a:endParaRPr lang="en-US" altLang="zh-TW" sz="2000" dirty="0"/>
          </a:p>
          <a:p>
            <a:r>
              <a:rPr lang="en-US" altLang="zh-TW" sz="2000" dirty="0">
                <a:hlinkClick r:id="rId8"/>
              </a:rPr>
              <a:t>https://chtseng.wordpress.com/2020/02/07/%E4%BD%BF%E7%94%A8google-colab%E8%A8%93%E7%B7%B4yolo/</a:t>
            </a:r>
            <a:endParaRPr lang="en-US" altLang="zh-TW" sz="2000" dirty="0"/>
          </a:p>
          <a:p>
            <a:r>
              <a:rPr lang="en-US" altLang="zh-TW" sz="2000" dirty="0">
                <a:hlinkClick r:id="rId9"/>
              </a:rPr>
              <a:t>https://mropengate.blogspot.com/2018/06/yolo-yolov3.html</a:t>
            </a:r>
            <a:endParaRPr lang="zh-TW" altLang="en-US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41175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-2" y="2462060"/>
            <a:ext cx="12192002" cy="1430593"/>
          </a:xfrm>
          <a:prstGeom prst="round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4327" y="2721672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</a:t>
            </a:r>
            <a:endParaRPr lang="zh-CN" altLang="en-US" sz="5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72788" y="2937677"/>
            <a:ext cx="1965284" cy="491323"/>
            <a:chOff x="4629999" y="3348860"/>
            <a:chExt cx="1965284" cy="491323"/>
          </a:xfrm>
        </p:grpSpPr>
        <p:sp>
          <p:nvSpPr>
            <p:cNvPr id="7" name="椭圆 6"/>
            <p:cNvSpPr/>
            <p:nvPr/>
          </p:nvSpPr>
          <p:spPr>
            <a:xfrm>
              <a:off x="6103962" y="3348860"/>
              <a:ext cx="491321" cy="491321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629999" y="3348862"/>
              <a:ext cx="491321" cy="491321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121320" y="3348862"/>
              <a:ext cx="491321" cy="491321"/>
            </a:xfrm>
            <a:prstGeom prst="ellipse">
              <a:avLst/>
            </a:prstGeom>
            <a:solidFill>
              <a:srgbClr val="16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612641" y="3348861"/>
              <a:ext cx="491321" cy="491321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8811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B13DE5-C3BF-4B07-B5C2-6B91160D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83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6E6262-C42F-4EA5-8647-3F2BAAA0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Section 1: </a:t>
            </a:r>
            <a:b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b="1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情境說明</a:t>
            </a:r>
            <a:endParaRPr lang="zh-TW" altLang="en-US" sz="4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BDFBF0-17AF-4B0A-AC3F-595E40748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040" y="2724430"/>
            <a:ext cx="4690872" cy="2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54D0B2-EE1F-447E-A3A6-56F8D647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辨識人臉穿戴口罩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359540-8D7E-499D-BC2F-0366F86F5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198811"/>
            <a:ext cx="4559425" cy="4186881"/>
          </a:xfrm>
        </p:spPr>
        <p:txBody>
          <a:bodyPr anchor="ctr"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由於全球性的新型冠狀肺炎持續擴散，在各國都有傳出不少的感染案例，群聚感染非常嚴重，在不得以需要群聚的場合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交通工具上、教室、會議廳，我們必須做好防護措施，戴上口罩。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由於檢查人是否有戴上口罩會需要更多人力與時間，所以我們想做利用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來辨認出人是否有戴口罩。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C76FCF-0B88-44CD-AEC6-696A926C5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3" r="21739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AutoShape 2" descr="Young Asian woman wearing a protective face mask to prevent the spread of coronavirus, a global health emergency over outbreak">
            <a:extLst>
              <a:ext uri="{FF2B5EF4-FFF2-40B4-BE49-F238E27FC236}">
                <a16:creationId xmlns:a16="http://schemas.microsoft.com/office/drawing/2014/main" id="{3608E42F-B015-4148-89A8-FF1DF93EC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Young Asian woman wearing a protective face mask to prevent the spread of coronavirus, a global health emergency over outbreak">
            <a:extLst>
              <a:ext uri="{FF2B5EF4-FFF2-40B4-BE49-F238E27FC236}">
                <a16:creationId xmlns:a16="http://schemas.microsoft.com/office/drawing/2014/main" id="{C74A273A-1E9A-4CD8-8AF5-DC1A561655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477C78-2B1D-40DB-8930-70E74148BF0F}"/>
              </a:ext>
            </a:extLst>
          </p:cNvPr>
          <p:cNvSpPr/>
          <p:nvPr/>
        </p:nvSpPr>
        <p:spPr>
          <a:xfrm>
            <a:off x="3819525" y="6557834"/>
            <a:ext cx="8647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https://www.harpersbazaar.com/tw/beauty/skincare/g30773820/surgical-mask-pimples/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3921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B13DE5-C3BF-4B07-B5C2-6B91160D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83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6E6262-C42F-4EA5-8647-3F2BAAA0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Section 2: </a:t>
            </a:r>
            <a:br>
              <a:rPr lang="en-US" altLang="zh-TW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程式架構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923FF2-319B-49E7-B314-5272FB26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040" y="2724430"/>
            <a:ext cx="4690872" cy="29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6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364">
            <a:extLst>
              <a:ext uri="{FF2B5EF4-FFF2-40B4-BE49-F238E27FC236}">
                <a16:creationId xmlns:a16="http://schemas.microsoft.com/office/drawing/2014/main" id="{A488EDB1-D996-47A7-BB8E-242A10AED4E2}"/>
              </a:ext>
            </a:extLst>
          </p:cNvPr>
          <p:cNvSpPr/>
          <p:nvPr/>
        </p:nvSpPr>
        <p:spPr>
          <a:xfrm>
            <a:off x="8306947" y="4298361"/>
            <a:ext cx="2160485" cy="487183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6" name="任意多边形 367">
            <a:extLst>
              <a:ext uri="{FF2B5EF4-FFF2-40B4-BE49-F238E27FC236}">
                <a16:creationId xmlns:a16="http://schemas.microsoft.com/office/drawing/2014/main" id="{86BDB7DE-9AFE-4D72-9EB3-0CE8CA714DD5}"/>
              </a:ext>
            </a:extLst>
          </p:cNvPr>
          <p:cNvSpPr/>
          <p:nvPr/>
        </p:nvSpPr>
        <p:spPr>
          <a:xfrm flipH="1">
            <a:off x="1924866" y="4298361"/>
            <a:ext cx="2160485" cy="487183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9DA80EB2-C1CB-44F9-BEB0-45C05C38CEC0}"/>
              </a:ext>
            </a:extLst>
          </p:cNvPr>
          <p:cNvGrpSpPr/>
          <p:nvPr/>
        </p:nvGrpSpPr>
        <p:grpSpPr>
          <a:xfrm>
            <a:off x="3644189" y="3578483"/>
            <a:ext cx="5093995" cy="2237493"/>
            <a:chOff x="3738318" y="3565036"/>
            <a:chExt cx="5093995" cy="223749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A7A995-3608-4CD5-875D-14B18C31E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8318" y="3570951"/>
              <a:ext cx="2491799" cy="2231578"/>
            </a:xfrm>
            <a:custGeom>
              <a:avLst/>
              <a:gdLst>
                <a:gd name="T0" fmla="*/ 3055 w 3055"/>
                <a:gd name="T1" fmla="*/ 1674 h 2735"/>
                <a:gd name="T2" fmla="*/ 2121 w 3055"/>
                <a:gd name="T3" fmla="*/ 1674 h 2735"/>
                <a:gd name="T4" fmla="*/ 1060 w 3055"/>
                <a:gd name="T5" fmla="*/ 2735 h 2735"/>
                <a:gd name="T6" fmla="*/ 0 w 3055"/>
                <a:gd name="T7" fmla="*/ 1674 h 2735"/>
                <a:gd name="T8" fmla="*/ 1060 w 3055"/>
                <a:gd name="T9" fmla="*/ 613 h 2735"/>
                <a:gd name="T10" fmla="*/ 1632 w 3055"/>
                <a:gd name="T11" fmla="*/ 780 h 2735"/>
                <a:gd name="T12" fmla="*/ 2089 w 3055"/>
                <a:gd name="T13" fmla="*/ 68 h 2735"/>
                <a:gd name="T14" fmla="*/ 2133 w 3055"/>
                <a:gd name="T15" fmla="*/ 0 h 2735"/>
                <a:gd name="T16" fmla="*/ 3055 w 3055"/>
                <a:gd name="T17" fmla="*/ 532 h 2735"/>
                <a:gd name="T18" fmla="*/ 3055 w 3055"/>
                <a:gd name="T19" fmla="*/ 1674 h 2735"/>
                <a:gd name="T20" fmla="*/ 1909 w 3055"/>
                <a:gd name="T21" fmla="*/ 1674 h 2735"/>
                <a:gd name="T22" fmla="*/ 1058 w 3055"/>
                <a:gd name="T23" fmla="*/ 1674 h 2735"/>
                <a:gd name="T24" fmla="*/ 1518 w 3055"/>
                <a:gd name="T25" fmla="*/ 958 h 2735"/>
                <a:gd name="T26" fmla="*/ 1060 w 3055"/>
                <a:gd name="T27" fmla="*/ 824 h 2735"/>
                <a:gd name="T28" fmla="*/ 212 w 3055"/>
                <a:gd name="T29" fmla="*/ 1674 h 2735"/>
                <a:gd name="T30" fmla="*/ 1060 w 3055"/>
                <a:gd name="T31" fmla="*/ 2523 h 2735"/>
                <a:gd name="T32" fmla="*/ 1909 w 3055"/>
                <a:gd name="T33" fmla="*/ 1674 h 2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55" h="2735">
                  <a:moveTo>
                    <a:pt x="3055" y="1674"/>
                  </a:moveTo>
                  <a:cubicBezTo>
                    <a:pt x="2121" y="1674"/>
                    <a:pt x="2121" y="1674"/>
                    <a:pt x="2121" y="1674"/>
                  </a:cubicBezTo>
                  <a:cubicBezTo>
                    <a:pt x="2121" y="2260"/>
                    <a:pt x="1646" y="2735"/>
                    <a:pt x="1060" y="2735"/>
                  </a:cubicBezTo>
                  <a:cubicBezTo>
                    <a:pt x="475" y="2735"/>
                    <a:pt x="0" y="2260"/>
                    <a:pt x="0" y="1674"/>
                  </a:cubicBezTo>
                  <a:cubicBezTo>
                    <a:pt x="0" y="1088"/>
                    <a:pt x="475" y="613"/>
                    <a:pt x="1060" y="613"/>
                  </a:cubicBezTo>
                  <a:cubicBezTo>
                    <a:pt x="1271" y="613"/>
                    <a:pt x="1467" y="674"/>
                    <a:pt x="1632" y="780"/>
                  </a:cubicBezTo>
                  <a:cubicBezTo>
                    <a:pt x="2089" y="68"/>
                    <a:pt x="2089" y="68"/>
                    <a:pt x="2089" y="68"/>
                  </a:cubicBezTo>
                  <a:cubicBezTo>
                    <a:pt x="2133" y="0"/>
                    <a:pt x="2133" y="0"/>
                    <a:pt x="2133" y="0"/>
                  </a:cubicBezTo>
                  <a:cubicBezTo>
                    <a:pt x="3055" y="532"/>
                    <a:pt x="3055" y="532"/>
                    <a:pt x="3055" y="532"/>
                  </a:cubicBezTo>
                  <a:lnTo>
                    <a:pt x="3055" y="1674"/>
                  </a:lnTo>
                  <a:close/>
                  <a:moveTo>
                    <a:pt x="1909" y="1674"/>
                  </a:moveTo>
                  <a:cubicBezTo>
                    <a:pt x="1058" y="1674"/>
                    <a:pt x="1058" y="1674"/>
                    <a:pt x="1058" y="1674"/>
                  </a:cubicBezTo>
                  <a:cubicBezTo>
                    <a:pt x="1518" y="958"/>
                    <a:pt x="1518" y="958"/>
                    <a:pt x="1518" y="958"/>
                  </a:cubicBezTo>
                  <a:cubicBezTo>
                    <a:pt x="1386" y="873"/>
                    <a:pt x="1229" y="824"/>
                    <a:pt x="1060" y="824"/>
                  </a:cubicBezTo>
                  <a:cubicBezTo>
                    <a:pt x="592" y="824"/>
                    <a:pt x="212" y="1205"/>
                    <a:pt x="212" y="1674"/>
                  </a:cubicBezTo>
                  <a:cubicBezTo>
                    <a:pt x="212" y="2143"/>
                    <a:pt x="592" y="2523"/>
                    <a:pt x="1060" y="2523"/>
                  </a:cubicBezTo>
                  <a:cubicBezTo>
                    <a:pt x="1529" y="2523"/>
                    <a:pt x="1909" y="2143"/>
                    <a:pt x="1909" y="16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8499B25-15BC-40BF-ACE8-1C612DDEB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4743" y="3565036"/>
              <a:ext cx="2507570" cy="2237491"/>
            </a:xfrm>
            <a:custGeom>
              <a:avLst/>
              <a:gdLst>
                <a:gd name="T0" fmla="*/ 933 w 3073"/>
                <a:gd name="T1" fmla="*/ 0 h 2742"/>
                <a:gd name="T2" fmla="*/ 981 w 3073"/>
                <a:gd name="T3" fmla="*/ 75 h 2742"/>
                <a:gd name="T4" fmla="*/ 1439 w 3073"/>
                <a:gd name="T5" fmla="*/ 788 h 2742"/>
                <a:gd name="T6" fmla="*/ 2012 w 3073"/>
                <a:gd name="T7" fmla="*/ 620 h 2742"/>
                <a:gd name="T8" fmla="*/ 3073 w 3073"/>
                <a:gd name="T9" fmla="*/ 1681 h 2742"/>
                <a:gd name="T10" fmla="*/ 2012 w 3073"/>
                <a:gd name="T11" fmla="*/ 2742 h 2742"/>
                <a:gd name="T12" fmla="*/ 952 w 3073"/>
                <a:gd name="T13" fmla="*/ 1681 h 2742"/>
                <a:gd name="T14" fmla="*/ 0 w 3073"/>
                <a:gd name="T15" fmla="*/ 1681 h 2742"/>
                <a:gd name="T16" fmla="*/ 0 w 3073"/>
                <a:gd name="T17" fmla="*/ 539 h 2742"/>
                <a:gd name="T18" fmla="*/ 933 w 3073"/>
                <a:gd name="T19" fmla="*/ 0 h 2742"/>
                <a:gd name="T20" fmla="*/ 1553 w 3073"/>
                <a:gd name="T21" fmla="*/ 966 h 2742"/>
                <a:gd name="T22" fmla="*/ 2012 w 3073"/>
                <a:gd name="T23" fmla="*/ 1681 h 2742"/>
                <a:gd name="T24" fmla="*/ 1163 w 3073"/>
                <a:gd name="T25" fmla="*/ 1681 h 2742"/>
                <a:gd name="T26" fmla="*/ 2012 w 3073"/>
                <a:gd name="T27" fmla="*/ 2530 h 2742"/>
                <a:gd name="T28" fmla="*/ 2861 w 3073"/>
                <a:gd name="T29" fmla="*/ 1681 h 2742"/>
                <a:gd name="T30" fmla="*/ 2012 w 3073"/>
                <a:gd name="T31" fmla="*/ 831 h 2742"/>
                <a:gd name="T32" fmla="*/ 1553 w 3073"/>
                <a:gd name="T33" fmla="*/ 966 h 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73" h="2742">
                  <a:moveTo>
                    <a:pt x="933" y="0"/>
                  </a:moveTo>
                  <a:cubicBezTo>
                    <a:pt x="981" y="75"/>
                    <a:pt x="981" y="75"/>
                    <a:pt x="981" y="75"/>
                  </a:cubicBezTo>
                  <a:cubicBezTo>
                    <a:pt x="1439" y="788"/>
                    <a:pt x="1439" y="788"/>
                    <a:pt x="1439" y="788"/>
                  </a:cubicBezTo>
                  <a:cubicBezTo>
                    <a:pt x="1604" y="681"/>
                    <a:pt x="1801" y="620"/>
                    <a:pt x="2012" y="620"/>
                  </a:cubicBezTo>
                  <a:cubicBezTo>
                    <a:pt x="2598" y="620"/>
                    <a:pt x="3073" y="1095"/>
                    <a:pt x="3073" y="1681"/>
                  </a:cubicBezTo>
                  <a:cubicBezTo>
                    <a:pt x="3073" y="2267"/>
                    <a:pt x="2598" y="2742"/>
                    <a:pt x="2012" y="2742"/>
                  </a:cubicBezTo>
                  <a:cubicBezTo>
                    <a:pt x="1427" y="2742"/>
                    <a:pt x="952" y="2267"/>
                    <a:pt x="952" y="1681"/>
                  </a:cubicBezTo>
                  <a:cubicBezTo>
                    <a:pt x="0" y="1681"/>
                    <a:pt x="0" y="1681"/>
                    <a:pt x="0" y="1681"/>
                  </a:cubicBezTo>
                  <a:cubicBezTo>
                    <a:pt x="0" y="539"/>
                    <a:pt x="0" y="539"/>
                    <a:pt x="0" y="539"/>
                  </a:cubicBezTo>
                  <a:lnTo>
                    <a:pt x="933" y="0"/>
                  </a:lnTo>
                  <a:close/>
                  <a:moveTo>
                    <a:pt x="1553" y="966"/>
                  </a:moveTo>
                  <a:cubicBezTo>
                    <a:pt x="2012" y="1681"/>
                    <a:pt x="2012" y="1681"/>
                    <a:pt x="2012" y="1681"/>
                  </a:cubicBezTo>
                  <a:cubicBezTo>
                    <a:pt x="1163" y="1681"/>
                    <a:pt x="1163" y="1681"/>
                    <a:pt x="1163" y="1681"/>
                  </a:cubicBezTo>
                  <a:cubicBezTo>
                    <a:pt x="1163" y="2150"/>
                    <a:pt x="1543" y="2530"/>
                    <a:pt x="2012" y="2530"/>
                  </a:cubicBezTo>
                  <a:cubicBezTo>
                    <a:pt x="2481" y="2530"/>
                    <a:pt x="2861" y="2150"/>
                    <a:pt x="2861" y="1681"/>
                  </a:cubicBezTo>
                  <a:cubicBezTo>
                    <a:pt x="2861" y="1212"/>
                    <a:pt x="2481" y="831"/>
                    <a:pt x="2012" y="831"/>
                  </a:cubicBezTo>
                  <a:cubicBezTo>
                    <a:pt x="1843" y="831"/>
                    <a:pt x="1686" y="881"/>
                    <a:pt x="1553" y="9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4842E684-9B23-478B-8935-D8B1B7C32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538" y="4238822"/>
              <a:ext cx="1385867" cy="1385865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innerShdw blurRad="203200">
                <a:prstClr val="black">
                  <a:alpha val="79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93955FB7-8E0A-4D09-8AA7-8CA9847E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543" y="4238822"/>
              <a:ext cx="1385867" cy="1385865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innerShdw blurRad="203200">
                <a:prstClr val="black">
                  <a:alpha val="79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853387C9-50CB-41D8-A215-8BD8C8AFBB0D}"/>
              </a:ext>
            </a:extLst>
          </p:cNvPr>
          <p:cNvSpPr txBox="1"/>
          <p:nvPr/>
        </p:nvSpPr>
        <p:spPr>
          <a:xfrm>
            <a:off x="2084393" y="3574754"/>
            <a:ext cx="1610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0A6F2E8E-2CB2-4E7E-A759-C4E3A9CF1BA3}"/>
              </a:ext>
            </a:extLst>
          </p:cNvPr>
          <p:cNvSpPr txBox="1"/>
          <p:nvPr/>
        </p:nvSpPr>
        <p:spPr>
          <a:xfrm>
            <a:off x="8587434" y="3509344"/>
            <a:ext cx="2030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0995F0DF-537B-4221-A467-7034DB85BD68}"/>
              </a:ext>
            </a:extLst>
          </p:cNvPr>
          <p:cNvCxnSpPr/>
          <p:nvPr/>
        </p:nvCxnSpPr>
        <p:spPr>
          <a:xfrm>
            <a:off x="423390" y="-12629"/>
            <a:ext cx="0" cy="51021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29">
            <a:extLst>
              <a:ext uri="{FF2B5EF4-FFF2-40B4-BE49-F238E27FC236}">
                <a16:creationId xmlns:a16="http://schemas.microsoft.com/office/drawing/2014/main" id="{D37D3853-8782-4152-A754-62C69E36D67D}"/>
              </a:ext>
            </a:extLst>
          </p:cNvPr>
          <p:cNvSpPr/>
          <p:nvPr/>
        </p:nvSpPr>
        <p:spPr>
          <a:xfrm>
            <a:off x="5467715" y="3351300"/>
            <a:ext cx="1444034" cy="1444034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1">
            <a:extLst>
              <a:ext uri="{FF2B5EF4-FFF2-40B4-BE49-F238E27FC236}">
                <a16:creationId xmlns:a16="http://schemas.microsoft.com/office/drawing/2014/main" id="{565033FC-2E0E-4847-A46E-1EACFC689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21" y="4338034"/>
            <a:ext cx="1219048" cy="1219048"/>
          </a:xfrm>
          <a:prstGeom prst="rect">
            <a:avLst/>
          </a:prstGeom>
        </p:spPr>
      </p:pic>
      <p:pic>
        <p:nvPicPr>
          <p:cNvPr id="22" name="图片 24">
            <a:extLst>
              <a:ext uri="{FF2B5EF4-FFF2-40B4-BE49-F238E27FC236}">
                <a16:creationId xmlns:a16="http://schemas.microsoft.com/office/drawing/2014/main" id="{3BA415F8-71F0-41BB-BEF1-47BBF301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42" y="4335677"/>
            <a:ext cx="1219048" cy="1219048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57A67543-30A6-4697-AD4B-FC9649FF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56" y="28923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FD6DF0FD-5422-47C5-96F4-08C0BBEE30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854527C-9070-4D83-B700-011015BD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08" y="2645061"/>
            <a:ext cx="2880947" cy="152989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E4B1E9A-EAC6-4D20-B9AB-9366751D9A07}"/>
              </a:ext>
            </a:extLst>
          </p:cNvPr>
          <p:cNvSpPr/>
          <p:nvPr/>
        </p:nvSpPr>
        <p:spPr>
          <a:xfrm>
            <a:off x="-20335" y="6488668"/>
            <a:ext cx="354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https://pjreddie.com/darknet/yolo/</a:t>
            </a:r>
            <a:endParaRPr lang="zh-TW" altLang="en-US" dirty="0"/>
          </a:p>
        </p:txBody>
      </p:sp>
      <p:pic>
        <p:nvPicPr>
          <p:cNvPr id="5124" name="Picture 4" descr="Python的迴圈結構– 一個人資料庫">
            <a:extLst>
              <a:ext uri="{FF2B5EF4-FFF2-40B4-BE49-F238E27FC236}">
                <a16:creationId xmlns:a16="http://schemas.microsoft.com/office/drawing/2014/main" id="{F472A2CB-93F0-4F10-9326-6CD91442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48" y="2785353"/>
            <a:ext cx="3551678" cy="13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6">
            <a:extLst>
              <a:ext uri="{FF2B5EF4-FFF2-40B4-BE49-F238E27FC236}">
                <a16:creationId xmlns:a16="http://schemas.microsoft.com/office/drawing/2014/main" id="{030152DA-6DF2-4BC0-8712-DCC497987B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695450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" name="圖形 29">
            <a:extLst>
              <a:ext uri="{FF2B5EF4-FFF2-40B4-BE49-F238E27FC236}">
                <a16:creationId xmlns:a16="http://schemas.microsoft.com/office/drawing/2014/main" id="{9D6DB841-6F96-4795-8D43-96771FF1D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6635" y="1361598"/>
            <a:ext cx="2705100" cy="27051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9020F07-B68C-4A4C-8201-BB926A5AE611}"/>
              </a:ext>
            </a:extLst>
          </p:cNvPr>
          <p:cNvSpPr/>
          <p:nvPr/>
        </p:nvSpPr>
        <p:spPr>
          <a:xfrm>
            <a:off x="9612448" y="6480321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9"/>
              </a:rPr>
              <a:t>https://www.python.org/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115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EC5340-EAD1-4F48-90CB-7E6C7342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361" y="-264194"/>
            <a:ext cx="5024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335581-C6BD-4224-82EE-A34CBEDC4F79}"/>
              </a:ext>
            </a:extLst>
          </p:cNvPr>
          <p:cNvSpPr/>
          <p:nvPr/>
        </p:nvSpPr>
        <p:spPr>
          <a:xfrm>
            <a:off x="632012" y="364039"/>
            <a:ext cx="47154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模型辨識圖片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擷取偵測物件位置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2647B28-FDA2-489B-9026-902367E3C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4114799"/>
            <a:ext cx="8027894" cy="376545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320 x 320 (high speed, less accuracy)</a:t>
            </a:r>
          </a:p>
          <a:p>
            <a:r>
              <a:rPr lang="en-US" altLang="zh-TW" sz="2000" dirty="0"/>
              <a:t>416 x 416 (moderate speed, moderate accuracy)</a:t>
            </a:r>
          </a:p>
          <a:p>
            <a:r>
              <a:rPr lang="en-US" altLang="zh-TW" sz="2000" dirty="0"/>
              <a:t>608 x 608 (less speed, high accuracy)</a:t>
            </a:r>
          </a:p>
        </p:txBody>
      </p:sp>
    </p:spTree>
    <p:extLst>
      <p:ext uri="{BB962C8B-B14F-4D97-AF65-F5344CB8AC3E}">
        <p14:creationId xmlns:p14="http://schemas.microsoft.com/office/powerpoint/2010/main" val="38100454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475B6-AAD7-464A-9E36-CEB04CF3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模型評估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854B0-0391-4596-923E-EB02A20E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49" y="10961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模型評估主要採取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 detection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常見的指標：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(Intersection over Union)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ground truth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的聯集分之交集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。一般預測任務最常用的指標是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.5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表示在一次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bounding box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預測中，該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bounding box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算出的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&gt; 0.5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時為預測成功。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08EE71-530B-4014-B272-0704F7C1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9" t="22306" r="12655" b="21358"/>
          <a:stretch/>
        </p:blipFill>
        <p:spPr>
          <a:xfrm>
            <a:off x="7585812" y="3784917"/>
            <a:ext cx="2842239" cy="649305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91937DC-CC21-47C0-B7A7-A1DEEA65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8" y="4001574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135B50C3-C762-4FD5-AC98-CAEB9E0B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98" y="4727261"/>
            <a:ext cx="5991123" cy="16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8786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59194-1C65-4BCF-90C4-32D33131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框住偵測物件區域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742C1C-F1FB-4893-8645-51E5AA81F5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06" y="1536084"/>
            <a:ext cx="57691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形: 空心 4">
            <a:extLst>
              <a:ext uri="{FF2B5EF4-FFF2-40B4-BE49-F238E27FC236}">
                <a16:creationId xmlns:a16="http://schemas.microsoft.com/office/drawing/2014/main" id="{B5271843-589B-4E8E-94D6-F79053FC73EF}"/>
              </a:ext>
            </a:extLst>
          </p:cNvPr>
          <p:cNvSpPr/>
          <p:nvPr/>
        </p:nvSpPr>
        <p:spPr>
          <a:xfrm>
            <a:off x="647264" y="4872292"/>
            <a:ext cx="1718744" cy="171874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6" name="圓形: 空心 5">
            <a:extLst>
              <a:ext uri="{FF2B5EF4-FFF2-40B4-BE49-F238E27FC236}">
                <a16:creationId xmlns:a16="http://schemas.microsoft.com/office/drawing/2014/main" id="{5651FD9D-6800-4E3D-B604-97B3C4472325}"/>
              </a:ext>
            </a:extLst>
          </p:cNvPr>
          <p:cNvSpPr/>
          <p:nvPr/>
        </p:nvSpPr>
        <p:spPr>
          <a:xfrm>
            <a:off x="9248976" y="-1336260"/>
            <a:ext cx="3092824" cy="3092824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7" name="圓形: 空心 6">
            <a:extLst>
              <a:ext uri="{FF2B5EF4-FFF2-40B4-BE49-F238E27FC236}">
                <a16:creationId xmlns:a16="http://schemas.microsoft.com/office/drawing/2014/main" id="{B2910DC2-CE2A-4A1C-8D4F-CCBE75A51472}"/>
              </a:ext>
            </a:extLst>
          </p:cNvPr>
          <p:cNvSpPr/>
          <p:nvPr/>
        </p:nvSpPr>
        <p:spPr>
          <a:xfrm>
            <a:off x="4392224" y="6051056"/>
            <a:ext cx="1079961" cy="1079961"/>
          </a:xfrm>
          <a:prstGeom prst="donut">
            <a:avLst>
              <a:gd name="adj" fmla="val 76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876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1023</Words>
  <Application>Microsoft Office PowerPoint</Application>
  <PresentationFormat>寬螢幕</PresentationFormat>
  <Paragraphs>95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Microsoft JhengHei Light</vt:lpstr>
      <vt:lpstr>微软雅黑</vt:lpstr>
      <vt:lpstr>Montserrat</vt:lpstr>
      <vt:lpstr>微軟正黑體</vt:lpstr>
      <vt:lpstr>Arial</vt:lpstr>
      <vt:lpstr>Avenir Next LT Pro</vt:lpstr>
      <vt:lpstr>Calibri</vt:lpstr>
      <vt:lpstr>Calibri Light</vt:lpstr>
      <vt:lpstr>Office 佈景主題</vt:lpstr>
      <vt:lpstr>PowerPoint 簡報</vt:lpstr>
      <vt:lpstr>PowerPoint 簡報</vt:lpstr>
      <vt:lpstr>Section 1:  情境說明</vt:lpstr>
      <vt:lpstr>辨識人臉穿戴口罩</vt:lpstr>
      <vt:lpstr>Section 2:  程式架構</vt:lpstr>
      <vt:lpstr>系統架構圖</vt:lpstr>
      <vt:lpstr>PowerPoint 簡報</vt:lpstr>
      <vt:lpstr>模型評估 </vt:lpstr>
      <vt:lpstr>框住偵測物件區域</vt:lpstr>
      <vt:lpstr>從kaggle抓取訓練資料集</vt:lpstr>
      <vt:lpstr>PowerPoint 簡報</vt:lpstr>
      <vt:lpstr>PowerPoint 簡報</vt:lpstr>
      <vt:lpstr>PowerPoint 簡報</vt:lpstr>
      <vt:lpstr>辨識結果</vt:lpstr>
      <vt:lpstr>辨識結果</vt:lpstr>
      <vt:lpstr>Section 3:  競品分析</vt:lpstr>
      <vt:lpstr>PowerPoint 簡報</vt:lpstr>
      <vt:lpstr>PowerPoint 簡報</vt:lpstr>
      <vt:lpstr>PowerPoint 簡報</vt:lpstr>
      <vt:lpstr>Section 4:  問題除錯</vt:lpstr>
      <vt:lpstr>PowerPoint 簡報</vt:lpstr>
      <vt:lpstr>PowerPoint 簡報</vt:lpstr>
      <vt:lpstr>Section 5: 未來展望</vt:lpstr>
      <vt:lpstr>PowerPoint 簡報</vt:lpstr>
      <vt:lpstr>PowerPoint 簡報</vt:lpstr>
      <vt:lpstr>PowerPoint 簡報</vt:lpstr>
      <vt:lpstr>  參考網址 &amp; 參考資訊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勤傑 徐</dc:creator>
  <cp:lastModifiedBy>勤傑 徐</cp:lastModifiedBy>
  <cp:revision>1</cp:revision>
  <dcterms:created xsi:type="dcterms:W3CDTF">2020-06-18T06:31:06Z</dcterms:created>
  <dcterms:modified xsi:type="dcterms:W3CDTF">2020-06-30T07:51:32Z</dcterms:modified>
</cp:coreProperties>
</file>